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1_51C8C324.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58" r:id="rId3"/>
    <p:sldId id="267" r:id="rId4"/>
    <p:sldId id="270" r:id="rId5"/>
    <p:sldId id="262" r:id="rId6"/>
    <p:sldId id="260" r:id="rId7"/>
    <p:sldId id="274" r:id="rId8"/>
    <p:sldId id="285" r:id="rId9"/>
    <p:sldId id="320" r:id="rId10"/>
    <p:sldId id="278" r:id="rId11"/>
    <p:sldId id="280" r:id="rId12"/>
    <p:sldId id="281" r:id="rId13"/>
    <p:sldId id="289" r:id="rId14"/>
    <p:sldId id="293" r:id="rId15"/>
    <p:sldId id="290" r:id="rId16"/>
    <p:sldId id="294" r:id="rId17"/>
    <p:sldId id="295" r:id="rId18"/>
    <p:sldId id="299" r:id="rId19"/>
    <p:sldId id="300" r:id="rId20"/>
    <p:sldId id="303" r:id="rId21"/>
    <p:sldId id="306" r:id="rId22"/>
    <p:sldId id="307" r:id="rId23"/>
    <p:sldId id="304" r:id="rId24"/>
    <p:sldId id="305" r:id="rId25"/>
    <p:sldId id="308" r:id="rId26"/>
    <p:sldId id="309" r:id="rId27"/>
    <p:sldId id="310" r:id="rId28"/>
    <p:sldId id="291" r:id="rId29"/>
    <p:sldId id="279" r:id="rId30"/>
    <p:sldId id="287" r:id="rId31"/>
    <p:sldId id="296" r:id="rId32"/>
    <p:sldId id="301" r:id="rId33"/>
    <p:sldId id="275" r:id="rId34"/>
    <p:sldId id="283" r:id="rId35"/>
    <p:sldId id="297" r:id="rId36"/>
    <p:sldId id="313" r:id="rId37"/>
    <p:sldId id="315" r:id="rId38"/>
    <p:sldId id="292" r:id="rId39"/>
    <p:sldId id="266" r:id="rId40"/>
    <p:sldId id="316" r:id="rId41"/>
    <p:sldId id="317" r:id="rId42"/>
    <p:sldId id="318" r:id="rId43"/>
    <p:sldId id="319" r:id="rId44"/>
    <p:sldId id="314" r:id="rId45"/>
    <p:sldId id="312" r:id="rId46"/>
    <p:sldId id="273" r:id="rId47"/>
    <p:sldId id="288" r:id="rId48"/>
    <p:sldId id="298" r:id="rId49"/>
    <p:sldId id="259" r:id="rId50"/>
    <p:sldId id="268" r:id="rId51"/>
    <p:sldId id="277" r:id="rId52"/>
    <p:sldId id="286" r:id="rId53"/>
    <p:sldId id="282" r:id="rId54"/>
    <p:sldId id="26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F1F0"/>
    <a:srgbClr val="9DD5E2"/>
    <a:srgbClr val="A5C7D2"/>
    <a:srgbClr val="ADF6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130C3-CB0F-4F06-A97A-C5B7A31B65CB}" v="579" dt="2022-11-30T15:57:20.735"/>
    <p1510:client id="{43F5DAB7-E496-4EDA-8058-3AB116D5AC98}" v="1639" dt="2022-11-30T01:27:28.069"/>
    <p1510:client id="{67CA46E2-1F90-4BC1-AA29-F67641D59776}" v="3" dt="2022-11-29T23:41:45.872"/>
    <p1510:client id="{6AEE454D-EDED-4324-9E7E-696364A8EED4}" v="2378" dt="2022-11-30T07:03:50.412"/>
    <p1510:client id="{866AA296-FC34-4368-9FD7-020596727119}" v="99" dt="2022-11-29T22:55:40.285"/>
    <p1510:client id="{99C51B43-3A01-4F2D-B972-CD0EBCA0E907}" v="5617" dt="2022-11-30T08:43:24.120"/>
    <p1510:client id="{A5775DB0-3472-4D79-90F9-DC2C866E0781}" v="192" dt="2022-11-30T03:33:11.840"/>
    <p1510:client id="{A8A3962A-6DC6-4446-AEAC-2CE826F6A3E3}" v="1" dt="2022-11-30T08:44:48.413"/>
    <p1510:client id="{B9F7811E-AFE9-4A85-A787-28CE7EA02A7A}" v="200" dt="2022-11-30T16:46:41.412"/>
    <p1510:client id="{C048CAB7-680C-4887-82F2-A81FD2C15913}" v="1624" dt="2022-11-30T16:35:21.138"/>
    <p1510:client id="{C3A90497-B1D9-4800-AA5A-FE4314E7F16C}" v="82" dt="2022-11-29T23:39:15.057"/>
    <p1510:client id="{C944ED91-8D59-4928-87F1-A62DDC6B16BC}" v="1" dt="2022-11-30T03:22:26.775"/>
    <p1510:client id="{DC82F126-B7A2-431A-92D3-076F05DE9B49}" v="86" dt="2022-11-30T16:54:06.435"/>
    <p1510:client id="{DE547B39-2967-40A8-87F4-9829D1DFA2D2}" v="3763" dt="2022-11-30T15:02:34.881"/>
    <p1510:client id="{E0C90B55-2D89-45D4-8ABE-993EBA6D16D4}" v="576" dt="2022-11-30T17:12:49.113"/>
    <p1510:client id="{EB9BF4CC-B8BE-4546-B598-26BE975BA0E4}" v="1843" dt="2022-11-30T06:02:04.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omments/modernComment_111_51C8C324.xml><?xml version="1.0" encoding="utf-8"?>
<p188:cmLst xmlns:a="http://schemas.openxmlformats.org/drawingml/2006/main" xmlns:r="http://schemas.openxmlformats.org/officeDocument/2006/relationships" xmlns:p188="http://schemas.microsoft.com/office/powerpoint/2018/8/main">
  <p188:cm id="{EA2F6C06-4C0F-41F7-83B2-5E38ADA5E4E5}" authorId="{95582667-6102-27E7-ED8E-01A166EB4B6B}" created="2022-11-30T00:45:15.233">
    <pc:sldMkLst xmlns:pc="http://schemas.microsoft.com/office/powerpoint/2013/main/command">
      <pc:docMk/>
      <pc:sldMk cId="1372111652" sldId="273"/>
    </pc:sldMkLst>
    <p188:txBody>
      <a:bodyPr/>
      <a:lstStyle/>
      <a:p>
        <a:r>
          <a:rPr lang="en-US"/>
          <a:t>talk about power and newer interface protocols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916E2-52C8-42BA-BF82-0CC4CA4DDC1E}"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IN"/>
        </a:p>
      </dgm:t>
    </dgm:pt>
    <dgm:pt modelId="{1A31C9CB-55A6-480A-AB54-9F69366435A4}">
      <dgm:prSet phldrT="[Text]"/>
      <dgm:spPr/>
      <dgm:t>
        <a:bodyPr/>
        <a:lstStyle/>
        <a:p>
          <a:r>
            <a:rPr lang="en-US"/>
            <a:t>TPUv2</a:t>
          </a:r>
        </a:p>
        <a:p>
          <a:r>
            <a:rPr lang="en-US"/>
            <a:t>TPUv3</a:t>
          </a:r>
        </a:p>
        <a:p>
          <a:endParaRPr lang="en-IN"/>
        </a:p>
      </dgm:t>
    </dgm:pt>
    <dgm:pt modelId="{9B09272B-18BE-4864-8986-AA9EA65B59D1}" type="parTrans" cxnId="{F0A3B469-6198-4781-B37B-21EF9BFB5CD6}">
      <dgm:prSet/>
      <dgm:spPr/>
      <dgm:t>
        <a:bodyPr/>
        <a:lstStyle/>
        <a:p>
          <a:endParaRPr lang="en-IN"/>
        </a:p>
      </dgm:t>
    </dgm:pt>
    <dgm:pt modelId="{628BB7D4-9B03-4B67-8910-18EA6E239916}" type="sibTrans" cxnId="{F0A3B469-6198-4781-B37B-21EF9BFB5CD6}">
      <dgm:prSet/>
      <dgm:spPr/>
      <dgm:t>
        <a:bodyPr/>
        <a:lstStyle/>
        <a:p>
          <a:endParaRPr lang="en-IN"/>
        </a:p>
      </dgm:t>
    </dgm:pt>
    <dgm:pt modelId="{5CEF94AD-2525-414D-9548-120ED7F0DA8D}">
      <dgm:prSet phldrT="[Text]"/>
      <dgm:spPr/>
      <dgm:t>
        <a:bodyPr/>
        <a:lstStyle/>
        <a:p>
          <a:r>
            <a:rPr lang="en-US"/>
            <a:t>FL accelerators</a:t>
          </a:r>
          <a:endParaRPr lang="en-IN"/>
        </a:p>
      </dgm:t>
    </dgm:pt>
    <dgm:pt modelId="{04FC0223-E09D-4B24-9E32-0318ACE7CD6B}" type="parTrans" cxnId="{A4B9B064-736C-4470-94C3-37C4F6C8ADC8}">
      <dgm:prSet/>
      <dgm:spPr/>
      <dgm:t>
        <a:bodyPr/>
        <a:lstStyle/>
        <a:p>
          <a:endParaRPr lang="en-IN"/>
        </a:p>
      </dgm:t>
    </dgm:pt>
    <dgm:pt modelId="{808EB504-6FD0-4469-8299-0915E909C2DC}" type="sibTrans" cxnId="{A4B9B064-736C-4470-94C3-37C4F6C8ADC8}">
      <dgm:prSet/>
      <dgm:spPr/>
      <dgm:t>
        <a:bodyPr/>
        <a:lstStyle/>
        <a:p>
          <a:endParaRPr lang="en-IN"/>
        </a:p>
      </dgm:t>
    </dgm:pt>
    <dgm:pt modelId="{BDF75797-4157-495E-9D0B-061E89639540}">
      <dgm:prSet phldrT="[Text]"/>
      <dgm:spPr/>
      <dgm:t>
        <a:bodyPr/>
        <a:lstStyle/>
        <a:p>
          <a:r>
            <a:rPr lang="en-US"/>
            <a:t>TPUv1</a:t>
          </a:r>
        </a:p>
        <a:p>
          <a:r>
            <a:rPr lang="en-US"/>
            <a:t>TPUv4i</a:t>
          </a:r>
          <a:endParaRPr lang="en-IN"/>
        </a:p>
      </dgm:t>
    </dgm:pt>
    <dgm:pt modelId="{B1086CFC-DDC7-4434-AEC2-2F90B80454C1}" type="parTrans" cxnId="{723644D0-61C9-44CB-9586-C5AFDE8DD274}">
      <dgm:prSet/>
      <dgm:spPr/>
      <dgm:t>
        <a:bodyPr/>
        <a:lstStyle/>
        <a:p>
          <a:endParaRPr lang="en-IN"/>
        </a:p>
      </dgm:t>
    </dgm:pt>
    <dgm:pt modelId="{A482AE13-FE08-4212-A963-8D469AA2A220}" type="sibTrans" cxnId="{723644D0-61C9-44CB-9586-C5AFDE8DD274}">
      <dgm:prSet/>
      <dgm:spPr/>
      <dgm:t>
        <a:bodyPr/>
        <a:lstStyle/>
        <a:p>
          <a:endParaRPr lang="en-IN"/>
        </a:p>
      </dgm:t>
    </dgm:pt>
    <dgm:pt modelId="{1873297E-D5FF-4977-951D-50B91FF9C0D7}">
      <dgm:prSet phldrT="[Text]"/>
      <dgm:spPr/>
      <dgm:t>
        <a:bodyPr/>
        <a:lstStyle/>
        <a:p>
          <a:r>
            <a:rPr lang="en-US"/>
            <a:t>Eyeriss</a:t>
          </a:r>
          <a:br>
            <a:rPr lang="en-US"/>
          </a:br>
          <a:r>
            <a:rPr lang="en-US"/>
            <a:t>Minerva</a:t>
          </a:r>
          <a:br>
            <a:rPr lang="en-US"/>
          </a:br>
          <a:r>
            <a:rPr lang="en-US"/>
            <a:t>AI-RISC</a:t>
          </a:r>
          <a:endParaRPr lang="en-IN"/>
        </a:p>
      </dgm:t>
    </dgm:pt>
    <dgm:pt modelId="{75A47433-2F68-47E1-BFB7-04176E12FD43}" type="parTrans" cxnId="{FF6964D7-C905-4F08-A787-30DB93AD9BE5}">
      <dgm:prSet/>
      <dgm:spPr/>
      <dgm:t>
        <a:bodyPr/>
        <a:lstStyle/>
        <a:p>
          <a:endParaRPr lang="en-IN"/>
        </a:p>
      </dgm:t>
    </dgm:pt>
    <dgm:pt modelId="{48570C7C-8A6A-4AD4-8325-197C00BE3781}" type="sibTrans" cxnId="{FF6964D7-C905-4F08-A787-30DB93AD9BE5}">
      <dgm:prSet/>
      <dgm:spPr/>
      <dgm:t>
        <a:bodyPr/>
        <a:lstStyle/>
        <a:p>
          <a:endParaRPr lang="en-IN"/>
        </a:p>
      </dgm:t>
    </dgm:pt>
    <dgm:pt modelId="{7966F8EC-EDCB-4361-81AB-1AD1F28015A1}" type="pres">
      <dgm:prSet presAssocID="{877916E2-52C8-42BA-BF82-0CC4CA4DDC1E}" presName="matrix" presStyleCnt="0">
        <dgm:presLayoutVars>
          <dgm:chMax val="1"/>
          <dgm:dir/>
          <dgm:resizeHandles val="exact"/>
        </dgm:presLayoutVars>
      </dgm:prSet>
      <dgm:spPr/>
    </dgm:pt>
    <dgm:pt modelId="{2D0D6418-DA9B-4055-9433-5FF8DCBAD50F}" type="pres">
      <dgm:prSet presAssocID="{877916E2-52C8-42BA-BF82-0CC4CA4DDC1E}" presName="diamond" presStyleLbl="bgShp" presStyleIdx="0" presStyleCnt="1"/>
      <dgm:spPr/>
    </dgm:pt>
    <dgm:pt modelId="{3B30C20D-E387-4E43-A3CC-7DEFD5B1953E}" type="pres">
      <dgm:prSet presAssocID="{877916E2-52C8-42BA-BF82-0CC4CA4DDC1E}" presName="quad1" presStyleLbl="node1" presStyleIdx="0" presStyleCnt="4" custLinFactNeighborY="712">
        <dgm:presLayoutVars>
          <dgm:chMax val="0"/>
          <dgm:chPref val="0"/>
          <dgm:bulletEnabled val="1"/>
        </dgm:presLayoutVars>
      </dgm:prSet>
      <dgm:spPr/>
    </dgm:pt>
    <dgm:pt modelId="{BC327781-7669-4131-99C3-9576FE054F91}" type="pres">
      <dgm:prSet presAssocID="{877916E2-52C8-42BA-BF82-0CC4CA4DDC1E}" presName="quad2" presStyleLbl="node1" presStyleIdx="1" presStyleCnt="4">
        <dgm:presLayoutVars>
          <dgm:chMax val="0"/>
          <dgm:chPref val="0"/>
          <dgm:bulletEnabled val="1"/>
        </dgm:presLayoutVars>
      </dgm:prSet>
      <dgm:spPr/>
    </dgm:pt>
    <dgm:pt modelId="{1F34CFFC-1EE4-4E36-9ED6-EF3C17359A58}" type="pres">
      <dgm:prSet presAssocID="{877916E2-52C8-42BA-BF82-0CC4CA4DDC1E}" presName="quad3" presStyleLbl="node1" presStyleIdx="2" presStyleCnt="4">
        <dgm:presLayoutVars>
          <dgm:chMax val="0"/>
          <dgm:chPref val="0"/>
          <dgm:bulletEnabled val="1"/>
        </dgm:presLayoutVars>
      </dgm:prSet>
      <dgm:spPr/>
    </dgm:pt>
    <dgm:pt modelId="{A866D82E-17B3-4AB7-9523-89058C4E9C83}" type="pres">
      <dgm:prSet presAssocID="{877916E2-52C8-42BA-BF82-0CC4CA4DDC1E}" presName="quad4" presStyleLbl="node1" presStyleIdx="3" presStyleCnt="4">
        <dgm:presLayoutVars>
          <dgm:chMax val="0"/>
          <dgm:chPref val="0"/>
          <dgm:bulletEnabled val="1"/>
        </dgm:presLayoutVars>
      </dgm:prSet>
      <dgm:spPr/>
    </dgm:pt>
  </dgm:ptLst>
  <dgm:cxnLst>
    <dgm:cxn modelId="{1A1B640B-9455-44CE-A96E-DDC527769B96}" type="presOf" srcId="{5CEF94AD-2525-414D-9548-120ED7F0DA8D}" destId="{BC327781-7669-4131-99C3-9576FE054F91}" srcOrd="0" destOrd="0" presId="urn:microsoft.com/office/officeart/2005/8/layout/matrix3"/>
    <dgm:cxn modelId="{47634336-EA36-4EE3-852A-A81E385DE30C}" type="presOf" srcId="{1A31C9CB-55A6-480A-AB54-9F69366435A4}" destId="{3B30C20D-E387-4E43-A3CC-7DEFD5B1953E}" srcOrd="0" destOrd="0" presId="urn:microsoft.com/office/officeart/2005/8/layout/matrix3"/>
    <dgm:cxn modelId="{A4B9B064-736C-4470-94C3-37C4F6C8ADC8}" srcId="{877916E2-52C8-42BA-BF82-0CC4CA4DDC1E}" destId="{5CEF94AD-2525-414D-9548-120ED7F0DA8D}" srcOrd="1" destOrd="0" parTransId="{04FC0223-E09D-4B24-9E32-0318ACE7CD6B}" sibTransId="{808EB504-6FD0-4469-8299-0915E909C2DC}"/>
    <dgm:cxn modelId="{F0A3B469-6198-4781-B37B-21EF9BFB5CD6}" srcId="{877916E2-52C8-42BA-BF82-0CC4CA4DDC1E}" destId="{1A31C9CB-55A6-480A-AB54-9F69366435A4}" srcOrd="0" destOrd="0" parTransId="{9B09272B-18BE-4864-8986-AA9EA65B59D1}" sibTransId="{628BB7D4-9B03-4B67-8910-18EA6E239916}"/>
    <dgm:cxn modelId="{048DB353-EFD0-493A-857F-1122D8596AFD}" type="presOf" srcId="{BDF75797-4157-495E-9D0B-061E89639540}" destId="{1F34CFFC-1EE4-4E36-9ED6-EF3C17359A58}" srcOrd="0" destOrd="0" presId="urn:microsoft.com/office/officeart/2005/8/layout/matrix3"/>
    <dgm:cxn modelId="{4922A698-8521-4BF5-94E6-5EF13F80E669}" type="presOf" srcId="{877916E2-52C8-42BA-BF82-0CC4CA4DDC1E}" destId="{7966F8EC-EDCB-4361-81AB-1AD1F28015A1}" srcOrd="0" destOrd="0" presId="urn:microsoft.com/office/officeart/2005/8/layout/matrix3"/>
    <dgm:cxn modelId="{723644D0-61C9-44CB-9586-C5AFDE8DD274}" srcId="{877916E2-52C8-42BA-BF82-0CC4CA4DDC1E}" destId="{BDF75797-4157-495E-9D0B-061E89639540}" srcOrd="2" destOrd="0" parTransId="{B1086CFC-DDC7-4434-AEC2-2F90B80454C1}" sibTransId="{A482AE13-FE08-4212-A963-8D469AA2A220}"/>
    <dgm:cxn modelId="{FF6964D7-C905-4F08-A787-30DB93AD9BE5}" srcId="{877916E2-52C8-42BA-BF82-0CC4CA4DDC1E}" destId="{1873297E-D5FF-4977-951D-50B91FF9C0D7}" srcOrd="3" destOrd="0" parTransId="{75A47433-2F68-47E1-BFB7-04176E12FD43}" sibTransId="{48570C7C-8A6A-4AD4-8325-197C00BE3781}"/>
    <dgm:cxn modelId="{A08155EB-8EC3-4BF1-86C0-F0C94F110FEB}" type="presOf" srcId="{1873297E-D5FF-4977-951D-50B91FF9C0D7}" destId="{A866D82E-17B3-4AB7-9523-89058C4E9C83}" srcOrd="0" destOrd="0" presId="urn:microsoft.com/office/officeart/2005/8/layout/matrix3"/>
    <dgm:cxn modelId="{36C3123C-21F5-445B-B1A5-0BC54E90ABDC}" type="presParOf" srcId="{7966F8EC-EDCB-4361-81AB-1AD1F28015A1}" destId="{2D0D6418-DA9B-4055-9433-5FF8DCBAD50F}" srcOrd="0" destOrd="0" presId="urn:microsoft.com/office/officeart/2005/8/layout/matrix3"/>
    <dgm:cxn modelId="{C84AF703-219E-4FF3-AAE7-84DAD3162453}" type="presParOf" srcId="{7966F8EC-EDCB-4361-81AB-1AD1F28015A1}" destId="{3B30C20D-E387-4E43-A3CC-7DEFD5B1953E}" srcOrd="1" destOrd="0" presId="urn:microsoft.com/office/officeart/2005/8/layout/matrix3"/>
    <dgm:cxn modelId="{A17F7012-FD6D-4CD2-85F8-5549003EBF1C}" type="presParOf" srcId="{7966F8EC-EDCB-4361-81AB-1AD1F28015A1}" destId="{BC327781-7669-4131-99C3-9576FE054F91}" srcOrd="2" destOrd="0" presId="urn:microsoft.com/office/officeart/2005/8/layout/matrix3"/>
    <dgm:cxn modelId="{31874FDB-6973-42AC-A251-7BFDF1859964}" type="presParOf" srcId="{7966F8EC-EDCB-4361-81AB-1AD1F28015A1}" destId="{1F34CFFC-1EE4-4E36-9ED6-EF3C17359A58}" srcOrd="3" destOrd="0" presId="urn:microsoft.com/office/officeart/2005/8/layout/matrix3"/>
    <dgm:cxn modelId="{0853300B-990F-4C67-8565-519AB113FD00}" type="presParOf" srcId="{7966F8EC-EDCB-4361-81AB-1AD1F28015A1}" destId="{A866D82E-17B3-4AB7-9523-89058C4E9C8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7916E2-52C8-42BA-BF82-0CC4CA4DDC1E}"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IN"/>
        </a:p>
      </dgm:t>
    </dgm:pt>
    <dgm:pt modelId="{1A31C9CB-55A6-480A-AB54-9F69366435A4}">
      <dgm:prSet phldrT="[Text]"/>
      <dgm:spPr/>
      <dgm:t>
        <a:bodyPr/>
        <a:lstStyle/>
        <a:p>
          <a:r>
            <a:rPr lang="en-US"/>
            <a:t>TPUv2</a:t>
          </a:r>
        </a:p>
        <a:p>
          <a:r>
            <a:rPr lang="en-US"/>
            <a:t>TPUv3</a:t>
          </a:r>
        </a:p>
        <a:p>
          <a:endParaRPr lang="en-IN"/>
        </a:p>
      </dgm:t>
    </dgm:pt>
    <dgm:pt modelId="{9B09272B-18BE-4864-8986-AA9EA65B59D1}" type="parTrans" cxnId="{F0A3B469-6198-4781-B37B-21EF9BFB5CD6}">
      <dgm:prSet/>
      <dgm:spPr/>
      <dgm:t>
        <a:bodyPr/>
        <a:lstStyle/>
        <a:p>
          <a:endParaRPr lang="en-IN"/>
        </a:p>
      </dgm:t>
    </dgm:pt>
    <dgm:pt modelId="{628BB7D4-9B03-4B67-8910-18EA6E239916}" type="sibTrans" cxnId="{F0A3B469-6198-4781-B37B-21EF9BFB5CD6}">
      <dgm:prSet/>
      <dgm:spPr/>
      <dgm:t>
        <a:bodyPr/>
        <a:lstStyle/>
        <a:p>
          <a:endParaRPr lang="en-IN"/>
        </a:p>
      </dgm:t>
    </dgm:pt>
    <dgm:pt modelId="{5CEF94AD-2525-414D-9548-120ED7F0DA8D}">
      <dgm:prSet phldrT="[Text]" phldr="1"/>
      <dgm:spPr/>
      <dgm:t>
        <a:bodyPr/>
        <a:lstStyle/>
        <a:p>
          <a:endParaRPr lang="en-IN"/>
        </a:p>
      </dgm:t>
    </dgm:pt>
    <dgm:pt modelId="{04FC0223-E09D-4B24-9E32-0318ACE7CD6B}" type="parTrans" cxnId="{A4B9B064-736C-4470-94C3-37C4F6C8ADC8}">
      <dgm:prSet/>
      <dgm:spPr/>
      <dgm:t>
        <a:bodyPr/>
        <a:lstStyle/>
        <a:p>
          <a:endParaRPr lang="en-IN"/>
        </a:p>
      </dgm:t>
    </dgm:pt>
    <dgm:pt modelId="{808EB504-6FD0-4469-8299-0915E909C2DC}" type="sibTrans" cxnId="{A4B9B064-736C-4470-94C3-37C4F6C8ADC8}">
      <dgm:prSet/>
      <dgm:spPr/>
      <dgm:t>
        <a:bodyPr/>
        <a:lstStyle/>
        <a:p>
          <a:endParaRPr lang="en-IN"/>
        </a:p>
      </dgm:t>
    </dgm:pt>
    <dgm:pt modelId="{BDF75797-4157-495E-9D0B-061E89639540}">
      <dgm:prSet phldrT="[Text]"/>
      <dgm:spPr/>
      <dgm:t>
        <a:bodyPr/>
        <a:lstStyle/>
        <a:p>
          <a:r>
            <a:rPr lang="en-US"/>
            <a:t>TPUv1</a:t>
          </a:r>
        </a:p>
        <a:p>
          <a:r>
            <a:rPr lang="en-US"/>
            <a:t>TPUv4i</a:t>
          </a:r>
          <a:endParaRPr lang="en-IN"/>
        </a:p>
      </dgm:t>
    </dgm:pt>
    <dgm:pt modelId="{B1086CFC-DDC7-4434-AEC2-2F90B80454C1}" type="parTrans" cxnId="{723644D0-61C9-44CB-9586-C5AFDE8DD274}">
      <dgm:prSet/>
      <dgm:spPr/>
      <dgm:t>
        <a:bodyPr/>
        <a:lstStyle/>
        <a:p>
          <a:endParaRPr lang="en-IN"/>
        </a:p>
      </dgm:t>
    </dgm:pt>
    <dgm:pt modelId="{A482AE13-FE08-4212-A963-8D469AA2A220}" type="sibTrans" cxnId="{723644D0-61C9-44CB-9586-C5AFDE8DD274}">
      <dgm:prSet/>
      <dgm:spPr/>
      <dgm:t>
        <a:bodyPr/>
        <a:lstStyle/>
        <a:p>
          <a:endParaRPr lang="en-IN"/>
        </a:p>
      </dgm:t>
    </dgm:pt>
    <dgm:pt modelId="{1873297E-D5FF-4977-951D-50B91FF9C0D7}">
      <dgm:prSet phldrT="[Text]"/>
      <dgm:spPr/>
      <dgm:t>
        <a:bodyPr/>
        <a:lstStyle/>
        <a:p>
          <a:r>
            <a:rPr lang="en-US"/>
            <a:t>Eyeriss</a:t>
          </a:r>
          <a:endParaRPr lang="en-IN"/>
        </a:p>
      </dgm:t>
    </dgm:pt>
    <dgm:pt modelId="{75A47433-2F68-47E1-BFB7-04176E12FD43}" type="parTrans" cxnId="{FF6964D7-C905-4F08-A787-30DB93AD9BE5}">
      <dgm:prSet/>
      <dgm:spPr/>
      <dgm:t>
        <a:bodyPr/>
        <a:lstStyle/>
        <a:p>
          <a:endParaRPr lang="en-IN"/>
        </a:p>
      </dgm:t>
    </dgm:pt>
    <dgm:pt modelId="{48570C7C-8A6A-4AD4-8325-197C00BE3781}" type="sibTrans" cxnId="{FF6964D7-C905-4F08-A787-30DB93AD9BE5}">
      <dgm:prSet/>
      <dgm:spPr/>
      <dgm:t>
        <a:bodyPr/>
        <a:lstStyle/>
        <a:p>
          <a:endParaRPr lang="en-IN"/>
        </a:p>
      </dgm:t>
    </dgm:pt>
    <dgm:pt modelId="{7966F8EC-EDCB-4361-81AB-1AD1F28015A1}" type="pres">
      <dgm:prSet presAssocID="{877916E2-52C8-42BA-BF82-0CC4CA4DDC1E}" presName="matrix" presStyleCnt="0">
        <dgm:presLayoutVars>
          <dgm:chMax val="1"/>
          <dgm:dir/>
          <dgm:resizeHandles val="exact"/>
        </dgm:presLayoutVars>
      </dgm:prSet>
      <dgm:spPr/>
    </dgm:pt>
    <dgm:pt modelId="{2D0D6418-DA9B-4055-9433-5FF8DCBAD50F}" type="pres">
      <dgm:prSet presAssocID="{877916E2-52C8-42BA-BF82-0CC4CA4DDC1E}" presName="diamond" presStyleLbl="bgShp" presStyleIdx="0" presStyleCnt="1"/>
      <dgm:spPr/>
    </dgm:pt>
    <dgm:pt modelId="{3B30C20D-E387-4E43-A3CC-7DEFD5B1953E}" type="pres">
      <dgm:prSet presAssocID="{877916E2-52C8-42BA-BF82-0CC4CA4DDC1E}" presName="quad1" presStyleLbl="node1" presStyleIdx="0" presStyleCnt="4" custLinFactNeighborY="712">
        <dgm:presLayoutVars>
          <dgm:chMax val="0"/>
          <dgm:chPref val="0"/>
          <dgm:bulletEnabled val="1"/>
        </dgm:presLayoutVars>
      </dgm:prSet>
      <dgm:spPr/>
    </dgm:pt>
    <dgm:pt modelId="{BC327781-7669-4131-99C3-9576FE054F91}" type="pres">
      <dgm:prSet presAssocID="{877916E2-52C8-42BA-BF82-0CC4CA4DDC1E}" presName="quad2" presStyleLbl="node1" presStyleIdx="1" presStyleCnt="4">
        <dgm:presLayoutVars>
          <dgm:chMax val="0"/>
          <dgm:chPref val="0"/>
          <dgm:bulletEnabled val="1"/>
        </dgm:presLayoutVars>
      </dgm:prSet>
      <dgm:spPr/>
    </dgm:pt>
    <dgm:pt modelId="{1F34CFFC-1EE4-4E36-9ED6-EF3C17359A58}" type="pres">
      <dgm:prSet presAssocID="{877916E2-52C8-42BA-BF82-0CC4CA4DDC1E}" presName="quad3" presStyleLbl="node1" presStyleIdx="2" presStyleCnt="4">
        <dgm:presLayoutVars>
          <dgm:chMax val="0"/>
          <dgm:chPref val="0"/>
          <dgm:bulletEnabled val="1"/>
        </dgm:presLayoutVars>
      </dgm:prSet>
      <dgm:spPr/>
    </dgm:pt>
    <dgm:pt modelId="{A866D82E-17B3-4AB7-9523-89058C4E9C83}" type="pres">
      <dgm:prSet presAssocID="{877916E2-52C8-42BA-BF82-0CC4CA4DDC1E}" presName="quad4" presStyleLbl="node1" presStyleIdx="3" presStyleCnt="4">
        <dgm:presLayoutVars>
          <dgm:chMax val="0"/>
          <dgm:chPref val="0"/>
          <dgm:bulletEnabled val="1"/>
        </dgm:presLayoutVars>
      </dgm:prSet>
      <dgm:spPr/>
    </dgm:pt>
  </dgm:ptLst>
  <dgm:cxnLst>
    <dgm:cxn modelId="{1A1B640B-9455-44CE-A96E-DDC527769B96}" type="presOf" srcId="{5CEF94AD-2525-414D-9548-120ED7F0DA8D}" destId="{BC327781-7669-4131-99C3-9576FE054F91}" srcOrd="0" destOrd="0" presId="urn:microsoft.com/office/officeart/2005/8/layout/matrix3"/>
    <dgm:cxn modelId="{47634336-EA36-4EE3-852A-A81E385DE30C}" type="presOf" srcId="{1A31C9CB-55A6-480A-AB54-9F69366435A4}" destId="{3B30C20D-E387-4E43-A3CC-7DEFD5B1953E}" srcOrd="0" destOrd="0" presId="urn:microsoft.com/office/officeart/2005/8/layout/matrix3"/>
    <dgm:cxn modelId="{A4B9B064-736C-4470-94C3-37C4F6C8ADC8}" srcId="{877916E2-52C8-42BA-BF82-0CC4CA4DDC1E}" destId="{5CEF94AD-2525-414D-9548-120ED7F0DA8D}" srcOrd="1" destOrd="0" parTransId="{04FC0223-E09D-4B24-9E32-0318ACE7CD6B}" sibTransId="{808EB504-6FD0-4469-8299-0915E909C2DC}"/>
    <dgm:cxn modelId="{F0A3B469-6198-4781-B37B-21EF9BFB5CD6}" srcId="{877916E2-52C8-42BA-BF82-0CC4CA4DDC1E}" destId="{1A31C9CB-55A6-480A-AB54-9F69366435A4}" srcOrd="0" destOrd="0" parTransId="{9B09272B-18BE-4864-8986-AA9EA65B59D1}" sibTransId="{628BB7D4-9B03-4B67-8910-18EA6E239916}"/>
    <dgm:cxn modelId="{048DB353-EFD0-493A-857F-1122D8596AFD}" type="presOf" srcId="{BDF75797-4157-495E-9D0B-061E89639540}" destId="{1F34CFFC-1EE4-4E36-9ED6-EF3C17359A58}" srcOrd="0" destOrd="0" presId="urn:microsoft.com/office/officeart/2005/8/layout/matrix3"/>
    <dgm:cxn modelId="{4922A698-8521-4BF5-94E6-5EF13F80E669}" type="presOf" srcId="{877916E2-52C8-42BA-BF82-0CC4CA4DDC1E}" destId="{7966F8EC-EDCB-4361-81AB-1AD1F28015A1}" srcOrd="0" destOrd="0" presId="urn:microsoft.com/office/officeart/2005/8/layout/matrix3"/>
    <dgm:cxn modelId="{723644D0-61C9-44CB-9586-C5AFDE8DD274}" srcId="{877916E2-52C8-42BA-BF82-0CC4CA4DDC1E}" destId="{BDF75797-4157-495E-9D0B-061E89639540}" srcOrd="2" destOrd="0" parTransId="{B1086CFC-DDC7-4434-AEC2-2F90B80454C1}" sibTransId="{A482AE13-FE08-4212-A963-8D469AA2A220}"/>
    <dgm:cxn modelId="{FF6964D7-C905-4F08-A787-30DB93AD9BE5}" srcId="{877916E2-52C8-42BA-BF82-0CC4CA4DDC1E}" destId="{1873297E-D5FF-4977-951D-50B91FF9C0D7}" srcOrd="3" destOrd="0" parTransId="{75A47433-2F68-47E1-BFB7-04176E12FD43}" sibTransId="{48570C7C-8A6A-4AD4-8325-197C00BE3781}"/>
    <dgm:cxn modelId="{A08155EB-8EC3-4BF1-86C0-F0C94F110FEB}" type="presOf" srcId="{1873297E-D5FF-4977-951D-50B91FF9C0D7}" destId="{A866D82E-17B3-4AB7-9523-89058C4E9C83}" srcOrd="0" destOrd="0" presId="urn:microsoft.com/office/officeart/2005/8/layout/matrix3"/>
    <dgm:cxn modelId="{36C3123C-21F5-445B-B1A5-0BC54E90ABDC}" type="presParOf" srcId="{7966F8EC-EDCB-4361-81AB-1AD1F28015A1}" destId="{2D0D6418-DA9B-4055-9433-5FF8DCBAD50F}" srcOrd="0" destOrd="0" presId="urn:microsoft.com/office/officeart/2005/8/layout/matrix3"/>
    <dgm:cxn modelId="{C84AF703-219E-4FF3-AAE7-84DAD3162453}" type="presParOf" srcId="{7966F8EC-EDCB-4361-81AB-1AD1F28015A1}" destId="{3B30C20D-E387-4E43-A3CC-7DEFD5B1953E}" srcOrd="1" destOrd="0" presId="urn:microsoft.com/office/officeart/2005/8/layout/matrix3"/>
    <dgm:cxn modelId="{A17F7012-FD6D-4CD2-85F8-5549003EBF1C}" type="presParOf" srcId="{7966F8EC-EDCB-4361-81AB-1AD1F28015A1}" destId="{BC327781-7669-4131-99C3-9576FE054F91}" srcOrd="2" destOrd="0" presId="urn:microsoft.com/office/officeart/2005/8/layout/matrix3"/>
    <dgm:cxn modelId="{31874FDB-6973-42AC-A251-7BFDF1859964}" type="presParOf" srcId="{7966F8EC-EDCB-4361-81AB-1AD1F28015A1}" destId="{1F34CFFC-1EE4-4E36-9ED6-EF3C17359A58}" srcOrd="3" destOrd="0" presId="urn:microsoft.com/office/officeart/2005/8/layout/matrix3"/>
    <dgm:cxn modelId="{0853300B-990F-4C67-8565-519AB113FD00}" type="presParOf" srcId="{7966F8EC-EDCB-4361-81AB-1AD1F28015A1}" destId="{A866D82E-17B3-4AB7-9523-89058C4E9C8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D6418-DA9B-4055-9433-5FF8DCBAD50F}">
      <dsp:nvSpPr>
        <dsp:cNvPr id="0" name=""/>
        <dsp:cNvSpPr/>
      </dsp:nvSpPr>
      <dsp:spPr>
        <a:xfrm>
          <a:off x="415130" y="0"/>
          <a:ext cx="4351338" cy="435133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30C20D-E387-4E43-A3CC-7DEFD5B1953E}">
      <dsp:nvSpPr>
        <dsp:cNvPr id="0" name=""/>
        <dsp:cNvSpPr/>
      </dsp:nvSpPr>
      <dsp:spPr>
        <a:xfrm>
          <a:off x="828508" y="42545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TPUv2</a:t>
          </a:r>
        </a:p>
        <a:p>
          <a:pPr marL="0" lvl="0" indent="0" algn="ctr" defTabSz="933450">
            <a:lnSpc>
              <a:spcPct val="90000"/>
            </a:lnSpc>
            <a:spcBef>
              <a:spcPct val="0"/>
            </a:spcBef>
            <a:spcAft>
              <a:spcPct val="35000"/>
            </a:spcAft>
            <a:buNone/>
          </a:pPr>
          <a:r>
            <a:rPr lang="en-US" sz="2100" kern="1200"/>
            <a:t>TPUv3</a:t>
          </a:r>
        </a:p>
        <a:p>
          <a:pPr marL="0" lvl="0" indent="0" algn="ctr" defTabSz="933450">
            <a:lnSpc>
              <a:spcPct val="90000"/>
            </a:lnSpc>
            <a:spcBef>
              <a:spcPct val="0"/>
            </a:spcBef>
            <a:spcAft>
              <a:spcPct val="35000"/>
            </a:spcAft>
            <a:buNone/>
          </a:pPr>
          <a:endParaRPr lang="en-IN" sz="2100" kern="1200"/>
        </a:p>
      </dsp:txBody>
      <dsp:txXfrm>
        <a:off x="911350" y="508301"/>
        <a:ext cx="1531337" cy="1531337"/>
      </dsp:txXfrm>
    </dsp:sp>
    <dsp:sp modelId="{BC327781-7669-4131-99C3-9576FE054F91}">
      <dsp:nvSpPr>
        <dsp:cNvPr id="0" name=""/>
        <dsp:cNvSpPr/>
      </dsp:nvSpPr>
      <dsp:spPr>
        <a:xfrm>
          <a:off x="2656070"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FL accelerators</a:t>
          </a:r>
          <a:endParaRPr lang="en-IN" sz="2100" kern="1200"/>
        </a:p>
      </dsp:txBody>
      <dsp:txXfrm>
        <a:off x="2738912" y="496219"/>
        <a:ext cx="1531337" cy="1531337"/>
      </dsp:txXfrm>
    </dsp:sp>
    <dsp:sp modelId="{1F34CFFC-1EE4-4E36-9ED6-EF3C17359A58}">
      <dsp:nvSpPr>
        <dsp:cNvPr id="0" name=""/>
        <dsp:cNvSpPr/>
      </dsp:nvSpPr>
      <dsp:spPr>
        <a:xfrm>
          <a:off x="828508"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TPUv1</a:t>
          </a:r>
        </a:p>
        <a:p>
          <a:pPr marL="0" lvl="0" indent="0" algn="ctr" defTabSz="933450">
            <a:lnSpc>
              <a:spcPct val="90000"/>
            </a:lnSpc>
            <a:spcBef>
              <a:spcPct val="0"/>
            </a:spcBef>
            <a:spcAft>
              <a:spcPct val="35000"/>
            </a:spcAft>
            <a:buNone/>
          </a:pPr>
          <a:r>
            <a:rPr lang="en-US" sz="2100" kern="1200"/>
            <a:t>TPUv4i</a:t>
          </a:r>
          <a:endParaRPr lang="en-IN" sz="2100" kern="1200"/>
        </a:p>
      </dsp:txBody>
      <dsp:txXfrm>
        <a:off x="911350" y="2323781"/>
        <a:ext cx="1531337" cy="1531337"/>
      </dsp:txXfrm>
    </dsp:sp>
    <dsp:sp modelId="{A866D82E-17B3-4AB7-9523-89058C4E9C83}">
      <dsp:nvSpPr>
        <dsp:cNvPr id="0" name=""/>
        <dsp:cNvSpPr/>
      </dsp:nvSpPr>
      <dsp:spPr>
        <a:xfrm>
          <a:off x="2656070"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Eyeriss</a:t>
          </a:r>
          <a:br>
            <a:rPr lang="en-US" sz="2100" kern="1200"/>
          </a:br>
          <a:r>
            <a:rPr lang="en-US" sz="2100" kern="1200"/>
            <a:t>Minerva</a:t>
          </a:r>
          <a:br>
            <a:rPr lang="en-US" sz="2100" kern="1200"/>
          </a:br>
          <a:r>
            <a:rPr lang="en-US" sz="2100" kern="1200"/>
            <a:t>AI-RISC</a:t>
          </a:r>
          <a:endParaRPr lang="en-IN" sz="2100" kern="1200"/>
        </a:p>
      </dsp:txBody>
      <dsp:txXfrm>
        <a:off x="2738912" y="2323781"/>
        <a:ext cx="1531337" cy="1531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D6418-DA9B-4055-9433-5FF8DCBAD50F}">
      <dsp:nvSpPr>
        <dsp:cNvPr id="0" name=""/>
        <dsp:cNvSpPr/>
      </dsp:nvSpPr>
      <dsp:spPr>
        <a:xfrm>
          <a:off x="415130" y="0"/>
          <a:ext cx="4351338" cy="435133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30C20D-E387-4E43-A3CC-7DEFD5B1953E}">
      <dsp:nvSpPr>
        <dsp:cNvPr id="0" name=""/>
        <dsp:cNvSpPr/>
      </dsp:nvSpPr>
      <dsp:spPr>
        <a:xfrm>
          <a:off x="828508" y="42545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TPUv2</a:t>
          </a:r>
        </a:p>
        <a:p>
          <a:pPr marL="0" lvl="0" indent="0" algn="ctr" defTabSz="1111250">
            <a:lnSpc>
              <a:spcPct val="90000"/>
            </a:lnSpc>
            <a:spcBef>
              <a:spcPct val="0"/>
            </a:spcBef>
            <a:spcAft>
              <a:spcPct val="35000"/>
            </a:spcAft>
            <a:buNone/>
          </a:pPr>
          <a:r>
            <a:rPr lang="en-US" sz="2500" kern="1200"/>
            <a:t>TPUv3</a:t>
          </a:r>
        </a:p>
        <a:p>
          <a:pPr marL="0" lvl="0" indent="0" algn="ctr" defTabSz="1111250">
            <a:lnSpc>
              <a:spcPct val="90000"/>
            </a:lnSpc>
            <a:spcBef>
              <a:spcPct val="0"/>
            </a:spcBef>
            <a:spcAft>
              <a:spcPct val="35000"/>
            </a:spcAft>
            <a:buNone/>
          </a:pPr>
          <a:endParaRPr lang="en-IN" sz="2500" kern="1200"/>
        </a:p>
      </dsp:txBody>
      <dsp:txXfrm>
        <a:off x="911350" y="508301"/>
        <a:ext cx="1531337" cy="1531337"/>
      </dsp:txXfrm>
    </dsp:sp>
    <dsp:sp modelId="{BC327781-7669-4131-99C3-9576FE054F91}">
      <dsp:nvSpPr>
        <dsp:cNvPr id="0" name=""/>
        <dsp:cNvSpPr/>
      </dsp:nvSpPr>
      <dsp:spPr>
        <a:xfrm>
          <a:off x="2656070"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IN" sz="2500" kern="1200"/>
        </a:p>
      </dsp:txBody>
      <dsp:txXfrm>
        <a:off x="2738912" y="496219"/>
        <a:ext cx="1531337" cy="1531337"/>
      </dsp:txXfrm>
    </dsp:sp>
    <dsp:sp modelId="{1F34CFFC-1EE4-4E36-9ED6-EF3C17359A58}">
      <dsp:nvSpPr>
        <dsp:cNvPr id="0" name=""/>
        <dsp:cNvSpPr/>
      </dsp:nvSpPr>
      <dsp:spPr>
        <a:xfrm>
          <a:off x="828508"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TPUv1</a:t>
          </a:r>
        </a:p>
        <a:p>
          <a:pPr marL="0" lvl="0" indent="0" algn="ctr" defTabSz="1111250">
            <a:lnSpc>
              <a:spcPct val="90000"/>
            </a:lnSpc>
            <a:spcBef>
              <a:spcPct val="0"/>
            </a:spcBef>
            <a:spcAft>
              <a:spcPct val="35000"/>
            </a:spcAft>
            <a:buNone/>
          </a:pPr>
          <a:r>
            <a:rPr lang="en-US" sz="2500" kern="1200"/>
            <a:t>TPUv4i</a:t>
          </a:r>
          <a:endParaRPr lang="en-IN" sz="2500" kern="1200"/>
        </a:p>
      </dsp:txBody>
      <dsp:txXfrm>
        <a:off x="911350" y="2323781"/>
        <a:ext cx="1531337" cy="1531337"/>
      </dsp:txXfrm>
    </dsp:sp>
    <dsp:sp modelId="{A866D82E-17B3-4AB7-9523-89058C4E9C83}">
      <dsp:nvSpPr>
        <dsp:cNvPr id="0" name=""/>
        <dsp:cNvSpPr/>
      </dsp:nvSpPr>
      <dsp:spPr>
        <a:xfrm>
          <a:off x="2656070"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Eyeriss</a:t>
          </a:r>
          <a:endParaRPr lang="en-IN" sz="2500" kern="1200"/>
        </a:p>
      </dsp:txBody>
      <dsp:txXfrm>
        <a:off x="2738912" y="2323781"/>
        <a:ext cx="1531337" cy="153133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B0C54-825F-435B-91A9-27E1729AE4C4}" type="datetimeFigureOut">
              <a:rPr lang="en-IN" smtClean="0"/>
              <a:t>30-11-2022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38E6F-DC6A-4418-9496-A48AD566EC41}" type="slidenum">
              <a:rPr lang="en-IN" smtClean="0"/>
              <a:t>‹#›</a:t>
            </a:fld>
            <a:endParaRPr lang="en-IN"/>
          </a:p>
        </p:txBody>
      </p:sp>
    </p:spTree>
    <p:extLst>
      <p:ext uri="{BB962C8B-B14F-4D97-AF65-F5344CB8AC3E}">
        <p14:creationId xmlns:p14="http://schemas.microsoft.com/office/powerpoint/2010/main" val="2680088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effectLst/>
                <a:latin typeface="Arial" panose="020B0604020202020204" pitchFamily="34" charset="0"/>
              </a:rPr>
              <a:t>Let’s take a very basic CNN example (CNN stands for convolutional neural network). This model is doing some sort of object detection. </a:t>
            </a:r>
          </a:p>
          <a:p>
            <a:r>
              <a:rPr lang="en-US" sz="1200" b="0" i="0">
                <a:effectLst/>
                <a:latin typeface="Arial" panose="020B0604020202020204" pitchFamily="34" charset="0"/>
              </a:rPr>
              <a:t>Using convolution, it extracts the feature, then normalize them (removing the redundant or insignificant values, then there is pooling layer which basically reduces the size of features by talking maximum or average of some cells. Then, comes the classifier which detects the object. </a:t>
            </a:r>
          </a:p>
          <a:p>
            <a:r>
              <a:rPr lang="en-US" sz="1200" b="0" i="0">
                <a:effectLst/>
                <a:latin typeface="Arial" panose="020B0604020202020204" pitchFamily="34" charset="0"/>
              </a:rPr>
              <a:t>Similar to this example, there can be many convolutional layers, pooling layers, fully connected layers, etc. Let’s what happens computationally in these layers.. Convolution is multiply and accumulate, Pooling – basic addition to comparator, classifier has an activation but input to the w*</a:t>
            </a:r>
            <a:r>
              <a:rPr lang="en-US" sz="1200" b="0" i="0" err="1">
                <a:effectLst/>
                <a:latin typeface="Arial" panose="020B0604020202020204" pitchFamily="34" charset="0"/>
              </a:rPr>
              <a:t>i</a:t>
            </a:r>
            <a:r>
              <a:rPr lang="en-US" sz="1200" b="0" i="0">
                <a:effectLst/>
                <a:latin typeface="Arial" panose="020B0604020202020204" pitchFamily="34" charset="0"/>
              </a:rPr>
              <a:t> that is multiplication.</a:t>
            </a:r>
          </a:p>
        </p:txBody>
      </p:sp>
      <p:sp>
        <p:nvSpPr>
          <p:cNvPr id="4" name="Slide Number Placeholder 3"/>
          <p:cNvSpPr>
            <a:spLocks noGrp="1"/>
          </p:cNvSpPr>
          <p:nvPr>
            <p:ph type="sldNum" sz="quarter" idx="5"/>
          </p:nvPr>
        </p:nvSpPr>
        <p:spPr/>
        <p:txBody>
          <a:bodyPr/>
          <a:lstStyle/>
          <a:p>
            <a:fld id="{28638E6F-DC6A-4418-9496-A48AD566EC41}" type="slidenum">
              <a:rPr lang="en-IN" smtClean="0"/>
              <a:t>4</a:t>
            </a:fld>
            <a:endParaRPr lang="en-IN"/>
          </a:p>
        </p:txBody>
      </p:sp>
    </p:spTree>
    <p:extLst>
      <p:ext uri="{BB962C8B-B14F-4D97-AF65-F5344CB8AC3E}">
        <p14:creationId xmlns:p14="http://schemas.microsoft.com/office/powerpoint/2010/main" val="4002908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Training is </a:t>
            </a:r>
          </a:p>
          <a:p>
            <a:r>
              <a:rPr lang="en-US">
                <a:cs typeface="Calibri"/>
              </a:rPr>
              <a:t>1) compute intensive – larger MM unit</a:t>
            </a:r>
          </a:p>
          <a:p>
            <a:r>
              <a:rPr lang="en-US">
                <a:cs typeface="Calibri"/>
              </a:rPr>
              <a:t>2) more data – of different kinds – vectors and higher precision – vector memory coupled with HBM and not DRAM like TPU v1 – accumulator + activation storage = vector memory</a:t>
            </a:r>
          </a:p>
          <a:p>
            <a:r>
              <a:rPr lang="en-US">
                <a:cs typeface="Calibri"/>
              </a:rPr>
              <a:t>3) more programmability - </a:t>
            </a:r>
          </a:p>
          <a:p>
            <a:r>
              <a:rPr lang="en-US">
                <a:cs typeface="Calibri"/>
              </a:rPr>
              <a:t>4) training supercomputer by connecting chips together in the network for training and offloading</a:t>
            </a:r>
          </a:p>
          <a:p>
            <a:endParaRPr lang="en-US">
              <a:cs typeface="Calibri"/>
            </a:endParaRPr>
          </a:p>
          <a:p>
            <a:r>
              <a:rPr lang="en-US">
                <a:cs typeface="Calibri"/>
              </a:rPr>
              <a:t>They have high TDP and are water cooled. Training is a </a:t>
            </a:r>
            <a:r>
              <a:rPr lang="en-US" err="1">
                <a:cs typeface="Calibri"/>
              </a:rPr>
              <a:t>one time</a:t>
            </a:r>
            <a:r>
              <a:rPr lang="en-US">
                <a:cs typeface="Calibri"/>
              </a:rPr>
              <a:t> thing and hence this is acceptable for TCO concerns.</a:t>
            </a:r>
          </a:p>
          <a:p>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18</a:t>
            </a:fld>
            <a:endParaRPr lang="en-IN"/>
          </a:p>
        </p:txBody>
      </p:sp>
    </p:spTree>
    <p:extLst>
      <p:ext uri="{BB962C8B-B14F-4D97-AF65-F5344CB8AC3E}">
        <p14:creationId xmlns:p14="http://schemas.microsoft.com/office/powerpoint/2010/main" val="3618426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Meets all requirements from the list, even though the performance is not in par with others.</a:t>
            </a:r>
          </a:p>
          <a:p>
            <a:r>
              <a:rPr lang="en-US">
                <a:cs typeface="Calibri"/>
              </a:rPr>
              <a:t>Accelerates multiple workloads</a:t>
            </a:r>
            <a:endParaRPr lang="en-US"/>
          </a:p>
          <a:p>
            <a:r>
              <a:rPr lang="en-US">
                <a:cs typeface="Calibri"/>
              </a:rPr>
              <a:t>On-chip since offloading takes time and raises privacy concerns. IBM customers like banks tend to prefer on-chip rather than offloads.</a:t>
            </a:r>
          </a:p>
          <a:p>
            <a:r>
              <a:rPr lang="en-US">
                <a:cs typeface="Calibri"/>
              </a:rPr>
              <a:t>Decision trees and </a:t>
            </a:r>
            <a:r>
              <a:rPr lang="en-US" err="1">
                <a:cs typeface="Calibri"/>
              </a:rPr>
              <a:t>XGBoost</a:t>
            </a:r>
            <a:r>
              <a:rPr lang="en-US">
                <a:cs typeface="Calibri"/>
              </a:rPr>
              <a:t> models used by customers are not the most cutting edge, since </a:t>
            </a:r>
            <a:r>
              <a:rPr lang="en-US" err="1">
                <a:cs typeface="Calibri"/>
              </a:rPr>
              <a:t>explainability</a:t>
            </a:r>
            <a:r>
              <a:rPr lang="en-US">
                <a:cs typeface="Calibri"/>
              </a:rPr>
              <a:t> and regulations.</a:t>
            </a:r>
            <a:endParaRPr lang="en-US"/>
          </a:p>
          <a:p>
            <a:endParaRPr lang="en-US">
              <a:cs typeface="Calibri"/>
            </a:endParaRPr>
          </a:p>
          <a:p>
            <a:endParaRPr lang="en-US">
              <a:cs typeface="Calibri"/>
            </a:endParaRPr>
          </a:p>
          <a:p>
            <a:r>
              <a:rPr lang="en-US"/>
              <a:t>Compute Array</a:t>
            </a:r>
            <a:endParaRPr lang="en-US">
              <a:cs typeface="Calibri"/>
            </a:endParaRPr>
          </a:p>
          <a:p>
            <a:pPr marL="171450" indent="-171450">
              <a:buFont typeface="Arial"/>
              <a:buChar char="•"/>
            </a:pPr>
            <a:r>
              <a:rPr lang="en-US"/>
              <a:t>Part 1 - Reduced precision systolic arrays - 128 organized in 8 rows of 16 elements each (actually 8x8 two </a:t>
            </a:r>
            <a:r>
              <a:rPr lang="en-US" err="1"/>
              <a:t>corelet</a:t>
            </a:r>
            <a:r>
              <a:rPr lang="en-US"/>
              <a:t> design) - processor tiles (name)</a:t>
            </a:r>
            <a:endParaRPr lang="en-US">
              <a:cs typeface="Calibri"/>
            </a:endParaRPr>
          </a:p>
          <a:p>
            <a:pPr marL="171450" indent="-171450">
              <a:buFont typeface="Arial"/>
              <a:buChar char="•"/>
            </a:pPr>
            <a:r>
              <a:rPr lang="en-US"/>
              <a:t>For Matrix multiplication is DLFLT-16 ( better convergence than FP-16 or brainfloat16)</a:t>
            </a:r>
            <a:endParaRPr lang="en-US">
              <a:cs typeface="Calibri"/>
            </a:endParaRPr>
          </a:p>
          <a:p>
            <a:pPr marL="171450" indent="-171450">
              <a:buFont typeface="Arial"/>
              <a:buChar char="•"/>
            </a:pPr>
            <a:r>
              <a:rPr lang="en-US"/>
              <a:t>8way SIMD</a:t>
            </a:r>
            <a:endParaRPr lang="en-US">
              <a:cs typeface="Calibri"/>
            </a:endParaRPr>
          </a:p>
          <a:p>
            <a:pPr marL="171450" indent="-171450">
              <a:buFont typeface="Arial"/>
              <a:buChar char="•"/>
            </a:pPr>
            <a:r>
              <a:rPr lang="en-US"/>
              <a:t>Part 2 - Activation Array - 32 - 2 rows of 16 engines </a:t>
            </a:r>
            <a:endParaRPr lang="en-US">
              <a:cs typeface="Calibri"/>
            </a:endParaRPr>
          </a:p>
          <a:p>
            <a:pPr marL="171450" indent="-171450">
              <a:buFont typeface="Arial"/>
              <a:buChar char="•"/>
            </a:pPr>
            <a:r>
              <a:rPr lang="en-US"/>
              <a:t>Row 1 - Processing Engines (name) - Area and power efficient SIMD engines - arithmetic, logical, look-up and type conversion</a:t>
            </a:r>
            <a:endParaRPr lang="en-US">
              <a:cs typeface="Calibri"/>
            </a:endParaRPr>
          </a:p>
          <a:p>
            <a:pPr marL="171450" indent="-171450">
              <a:buFont typeface="Arial"/>
              <a:buChar char="•"/>
            </a:pPr>
            <a:r>
              <a:rPr lang="en-US"/>
              <a:t>Row 2 - Superset of PE - it can execute DLFLT32 with 4 way SIMD in addition to row 1 stuff - also shifts can be done, data gathering, non-systolic math, data preparation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19</a:t>
            </a:fld>
            <a:endParaRPr lang="en-IN"/>
          </a:p>
        </p:txBody>
      </p:sp>
    </p:spTree>
    <p:extLst>
      <p:ext uri="{BB962C8B-B14F-4D97-AF65-F5344CB8AC3E}">
        <p14:creationId xmlns:p14="http://schemas.microsoft.com/office/powerpoint/2010/main" val="3703876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Custom ISA for ML workloads</a:t>
            </a:r>
          </a:p>
          <a:p>
            <a:r>
              <a:rPr lang="en-US">
                <a:cs typeface="Calibri"/>
              </a:rPr>
              <a:t>Meets all the requirements and hits it out of the park for scalability, future proofing.</a:t>
            </a:r>
          </a:p>
        </p:txBody>
      </p:sp>
      <p:sp>
        <p:nvSpPr>
          <p:cNvPr id="4" name="Slide Number Placeholder 3"/>
          <p:cNvSpPr>
            <a:spLocks noGrp="1"/>
          </p:cNvSpPr>
          <p:nvPr>
            <p:ph type="sldNum" sz="quarter" idx="5"/>
          </p:nvPr>
        </p:nvSpPr>
        <p:spPr/>
        <p:txBody>
          <a:bodyPr/>
          <a:lstStyle/>
          <a:p>
            <a:fld id="{28638E6F-DC6A-4418-9496-A48AD566EC41}" type="slidenum">
              <a:rPr lang="en-IN" smtClean="0"/>
              <a:t>20</a:t>
            </a:fld>
            <a:endParaRPr lang="en-IN"/>
          </a:p>
        </p:txBody>
      </p:sp>
    </p:spTree>
    <p:extLst>
      <p:ext uri="{BB962C8B-B14F-4D97-AF65-F5344CB8AC3E}">
        <p14:creationId xmlns:p14="http://schemas.microsoft.com/office/powerpoint/2010/main" val="3367214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Can vary </a:t>
            </a:r>
          </a:p>
          <a:p>
            <a:r>
              <a:rPr lang="en-US">
                <a:cs typeface="Calibri"/>
              </a:rPr>
              <a:t>Data type precision</a:t>
            </a:r>
          </a:p>
          <a:p>
            <a:r>
              <a:rPr lang="en-US">
                <a:cs typeface="Calibri"/>
              </a:rPr>
              <a:t>Vector size (depends on the model)</a:t>
            </a:r>
          </a:p>
          <a:p>
            <a:r>
              <a:rPr lang="en-US">
                <a:cs typeface="Calibri"/>
              </a:rPr>
              <a:t>Number of Data Lanes</a:t>
            </a:r>
          </a:p>
          <a:p>
            <a:r>
              <a:rPr lang="en-US">
                <a:cs typeface="Calibri"/>
              </a:rPr>
              <a:t>Size of the Matrix vector tile – number of Dot Product Engines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21</a:t>
            </a:fld>
            <a:endParaRPr lang="en-IN"/>
          </a:p>
        </p:txBody>
      </p:sp>
    </p:spTree>
    <p:extLst>
      <p:ext uri="{BB962C8B-B14F-4D97-AF65-F5344CB8AC3E}">
        <p14:creationId xmlns:p14="http://schemas.microsoft.com/office/powerpoint/2010/main" val="3825210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Partitioned global address space - helps programmers partition their models effectively</a:t>
            </a:r>
          </a:p>
          <a:p>
            <a:r>
              <a:rPr lang="en-US"/>
              <a:t>Pod-cast - multicast read stream that facilitates bandwidth-efficient access to the partitioned global address space.</a:t>
            </a:r>
            <a:endParaRPr lang="en-US">
              <a:cs typeface="Calibri"/>
            </a:endParaRPr>
          </a:p>
          <a:p>
            <a:r>
              <a:rPr lang="en-US"/>
              <a:t>The same vectors are partitioned between tiles</a:t>
            </a:r>
            <a:endParaRPr lang="en-US">
              <a:cs typeface="Calibri"/>
            </a:endParaRPr>
          </a:p>
          <a:p>
            <a:r>
              <a:rPr lang="en-US"/>
              <a:t>Pre-throw - multicast write stream</a:t>
            </a:r>
            <a:endParaRPr lang="en-US">
              <a:cs typeface="Calibri"/>
            </a:endParaRPr>
          </a:p>
          <a:p>
            <a:r>
              <a:rPr lang="en-US"/>
              <a:t>Helps avoid redundant fetches and writes</a:t>
            </a:r>
            <a:endParaRPr lang="en-US">
              <a:cs typeface="Calibri"/>
            </a:endParaRPr>
          </a:p>
          <a:p>
            <a:r>
              <a:rPr lang="en-US"/>
              <a:t> </a:t>
            </a:r>
            <a:endParaRPr lang="en-US">
              <a:cs typeface="Calibri"/>
            </a:endParaRPr>
          </a:p>
          <a:p>
            <a:r>
              <a:rPr lang="en-US"/>
              <a:t>Circuit switched Compute array - similar to CGRA - 8x8 functional units - which is configured during compilation by the compiler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23</a:t>
            </a:fld>
            <a:endParaRPr lang="en-IN"/>
          </a:p>
        </p:txBody>
      </p:sp>
    </p:spTree>
    <p:extLst>
      <p:ext uri="{BB962C8B-B14F-4D97-AF65-F5344CB8AC3E}">
        <p14:creationId xmlns:p14="http://schemas.microsoft.com/office/powerpoint/2010/main" val="134396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Pattern Compute Unit (PCU) </a:t>
            </a:r>
            <a:r>
              <a:rPr lang="en-US"/>
              <a:t>— The PCU is designed to execute a single, innermost-parallel operation in an application. The PCU data-path is organized as a multi-stage, reconfigured SIMD pipeline. This design enables each PCU to achieve high- compute density and exploit both loop-level parallelism across lanes and pipeline parallelism across stages. </a:t>
            </a:r>
          </a:p>
          <a:p>
            <a:r>
              <a:rPr lang="en-US" b="1"/>
              <a:t>Pattern Memory Unit (PMU) </a:t>
            </a:r>
            <a:r>
              <a:rPr lang="en-US"/>
              <a:t>— PMUs are highly specialized scratchpads that provide on-chip memory capacity and perform a number of specialized intelligent functions. The high PMU capacity and distribution throughout the PCUs minimizes data movement, reduces latency, increases bandwidth and avoids off-chip memory accesses. </a:t>
            </a:r>
            <a:endParaRPr lang="en-US">
              <a:cs typeface="Calibri"/>
            </a:endParaRPr>
          </a:p>
          <a:p>
            <a:endParaRPr lang="en-US">
              <a:cs typeface="Calibri"/>
            </a:endParaRPr>
          </a:p>
          <a:p>
            <a:endParaRPr lang="en-US">
              <a:cs typeface="Calibri"/>
            </a:endParaRPr>
          </a:p>
          <a:p>
            <a:r>
              <a:rPr lang="en-US"/>
              <a:t>Advantages of Dataflow</a:t>
            </a:r>
            <a:endParaRPr lang="en-US">
              <a:cs typeface="Calibri"/>
            </a:endParaRPr>
          </a:p>
          <a:p>
            <a:pPr marL="171450" indent="-171450">
              <a:buFont typeface="Arial"/>
              <a:buChar char="•"/>
            </a:pPr>
            <a:r>
              <a:rPr lang="en-US"/>
              <a:t>Less data and code movement reduces memory bandwidth needs and enables the use of much larger, terabyte-sized attached memory for large model support. </a:t>
            </a:r>
            <a:endParaRPr lang="en-US">
              <a:cs typeface="Calibri"/>
            </a:endParaRPr>
          </a:p>
          <a:p>
            <a:pPr marL="171450" indent="-171450">
              <a:buFont typeface="Arial"/>
              <a:buChar char="•"/>
            </a:pPr>
            <a:r>
              <a:rPr lang="en-US"/>
              <a:t>Simultaneous processing of an entire graph in a pipelined fashion enables high utilization across a broad range of batch sizes and eliminates the requirement to use large batch sizes to achieve acceptable efficiency. </a:t>
            </a:r>
            <a:endParaRPr lang="en-US">
              <a:cs typeface="Calibri"/>
            </a:endParaRPr>
          </a:p>
          <a:p>
            <a:pPr marL="171450" indent="-171450">
              <a:buFont typeface="Arial"/>
              <a:buChar char="•"/>
            </a:pPr>
            <a:r>
              <a:rPr lang="en-US"/>
              <a:t>High on-chip memory capacity and localization, as well as high internal fabric bandwidth enable the ability to run very large models at high performance. </a:t>
            </a:r>
            <a:endParaRPr lang="en-US">
              <a:cs typeface="Calibri"/>
            </a:endParaRPr>
          </a:p>
          <a:p>
            <a:pPr marL="171450" indent="-171450">
              <a:buFont typeface="Arial"/>
              <a:buChar char="•"/>
            </a:pPr>
            <a:r>
              <a:rPr lang="en-US"/>
              <a:t>Pipeline processing on RDUs provides predictable, low-latency performance. </a:t>
            </a:r>
            <a:endParaRPr lang="en-US">
              <a:cs typeface="Calibri"/>
            </a:endParaRPr>
          </a:p>
          <a:p>
            <a:pPr marL="171450" indent="-171450">
              <a:buFont typeface="Arial"/>
              <a:buChar char="•"/>
            </a:pPr>
            <a:r>
              <a:rPr lang="en-US"/>
              <a:t>Hierarchy of this architecture simplifies compiler mapping and significantly improves execution efficiency.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24</a:t>
            </a:fld>
            <a:endParaRPr lang="en-IN"/>
          </a:p>
        </p:txBody>
      </p:sp>
    </p:spTree>
    <p:extLst>
      <p:ext uri="{BB962C8B-B14F-4D97-AF65-F5344CB8AC3E}">
        <p14:creationId xmlns:p14="http://schemas.microsoft.com/office/powerpoint/2010/main" val="205461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full implementation of the GH100 GPU includes the following units:</a:t>
            </a:r>
          </a:p>
          <a:p>
            <a:pPr marL="285750" indent="-285750">
              <a:buFont typeface="Arial"/>
              <a:buChar char="•"/>
            </a:pPr>
            <a:r>
              <a:rPr lang="en-US"/>
              <a:t>8 GPCs, 72 TPCs (9 TPCs/GPC), 2 SMs/TPC, 144 SMs per full GPU</a:t>
            </a:r>
            <a:endParaRPr lang="en-US">
              <a:cs typeface="Calibri"/>
            </a:endParaRPr>
          </a:p>
          <a:p>
            <a:pPr marL="285750" indent="-285750">
              <a:buFont typeface="Arial"/>
              <a:buChar char="•"/>
            </a:pPr>
            <a:r>
              <a:rPr lang="en-US"/>
              <a:t>128 FP32 CUDA Cores per SM, 18432 FP32 CUDA Cores per full GPU</a:t>
            </a:r>
            <a:endParaRPr lang="en-US">
              <a:cs typeface="Calibri"/>
            </a:endParaRPr>
          </a:p>
          <a:p>
            <a:pPr marL="285750" indent="-285750">
              <a:buFont typeface="Arial"/>
              <a:buChar char="•"/>
            </a:pPr>
            <a:r>
              <a:rPr lang="en-US"/>
              <a:t>4 fourth-generation Tensor Cores per SM, 576 per full GPU</a:t>
            </a:r>
            <a:endParaRPr lang="en-US">
              <a:cs typeface="Calibri"/>
            </a:endParaRPr>
          </a:p>
          <a:p>
            <a:pPr marL="285750" indent="-285750">
              <a:buFont typeface="Arial"/>
              <a:buChar char="•"/>
            </a:pPr>
            <a:r>
              <a:rPr lang="en-US"/>
              <a:t>6 HBM3 or HBM2e stacks, 12 512-bit memory controllers</a:t>
            </a:r>
            <a:endParaRPr lang="en-US">
              <a:cs typeface="Calibri"/>
            </a:endParaRPr>
          </a:p>
          <a:p>
            <a:pPr marL="285750" indent="-285750">
              <a:buFont typeface="Arial"/>
              <a:buChar char="•"/>
            </a:pPr>
            <a:r>
              <a:rPr lang="en-US"/>
              <a:t>60 MB L2 cache</a:t>
            </a:r>
            <a:endParaRPr lang="en-US">
              <a:cs typeface="Calibri"/>
            </a:endParaRPr>
          </a:p>
          <a:p>
            <a:pPr marL="285750" indent="-285750">
              <a:buFont typeface="Arial"/>
              <a:buChar char="•"/>
            </a:pPr>
            <a:r>
              <a:rPr lang="en-US"/>
              <a:t>Fourth-generation </a:t>
            </a:r>
            <a:r>
              <a:rPr lang="en-US" err="1"/>
              <a:t>NVLink</a:t>
            </a:r>
            <a:r>
              <a:rPr lang="en-US"/>
              <a:t> and PCIe Gen 5</a:t>
            </a:r>
          </a:p>
          <a:p>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26</a:t>
            </a:fld>
            <a:endParaRPr lang="en-IN"/>
          </a:p>
        </p:txBody>
      </p:sp>
    </p:spTree>
    <p:extLst>
      <p:ext uri="{BB962C8B-B14F-4D97-AF65-F5344CB8AC3E}">
        <p14:creationId xmlns:p14="http://schemas.microsoft.com/office/powerpoint/2010/main" val="198614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design had to adopt strategies to minimize the latency via techniques like batching</a:t>
            </a:r>
          </a:p>
          <a:p>
            <a:r>
              <a:rPr lang="en-US"/>
              <a:t>3. To specialize or to not specialize has always been a question</a:t>
            </a:r>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28</a:t>
            </a:fld>
            <a:endParaRPr lang="en-IN"/>
          </a:p>
        </p:txBody>
      </p:sp>
    </p:spTree>
    <p:extLst>
      <p:ext uri="{BB962C8B-B14F-4D97-AF65-F5344CB8AC3E}">
        <p14:creationId xmlns:p14="http://schemas.microsoft.com/office/powerpoint/2010/main" val="4016540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Edge computing does not only mean computing on a small device. It can have multiple organization as shown in this figure. I will discuss few works done for the category (AI acclerator design on chip). All other organizations also have challenges related to distributed computing. </a:t>
            </a:r>
          </a:p>
          <a:p>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29</a:t>
            </a:fld>
            <a:endParaRPr lang="en-IN"/>
          </a:p>
        </p:txBody>
      </p:sp>
    </p:spTree>
    <p:extLst>
      <p:ext uri="{BB962C8B-B14F-4D97-AF65-F5344CB8AC3E}">
        <p14:creationId xmlns:p14="http://schemas.microsoft.com/office/powerpoint/2010/main" val="3294687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30</a:t>
            </a:fld>
            <a:endParaRPr lang="en-IN"/>
          </a:p>
        </p:txBody>
      </p:sp>
    </p:spTree>
    <p:extLst>
      <p:ext uri="{BB962C8B-B14F-4D97-AF65-F5344CB8AC3E}">
        <p14:creationId xmlns:p14="http://schemas.microsoft.com/office/powerpoint/2010/main" val="164645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dive down into little bit of history of processors.</a:t>
            </a:r>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5</a:t>
            </a:fld>
            <a:endParaRPr lang="en-IN"/>
          </a:p>
        </p:txBody>
      </p:sp>
    </p:spTree>
    <p:extLst>
      <p:ext uri="{BB962C8B-B14F-4D97-AF65-F5344CB8AC3E}">
        <p14:creationId xmlns:p14="http://schemas.microsoft.com/office/powerpoint/2010/main" val="2478684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case of colored image – you have 3 input layers ( for R,G,B)</a:t>
            </a:r>
          </a:p>
          <a:p>
            <a:r>
              <a:rPr lang="en-US"/>
              <a:t>This is just a 5X5 input and 3X3 filter, real data can be bigger than this</a:t>
            </a:r>
          </a:p>
          <a:p>
            <a:r>
              <a:rPr lang="en-US"/>
              <a:t>And CNN will have multiple such layers of convolution</a:t>
            </a:r>
          </a:p>
          <a:p>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31</a:t>
            </a:fld>
            <a:endParaRPr lang="en-IN"/>
          </a:p>
        </p:txBody>
      </p:sp>
    </p:spTree>
    <p:extLst>
      <p:ext uri="{BB962C8B-B14F-4D97-AF65-F5344CB8AC3E}">
        <p14:creationId xmlns:p14="http://schemas.microsoft.com/office/powerpoint/2010/main" val="3264086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Energy aware pruning – Yang CVPR 2017 – MIT</a:t>
            </a:r>
          </a:p>
          <a:p>
            <a:endParaRPr lang="en-US"/>
          </a:p>
          <a:p>
            <a:r>
              <a:rPr lang="en-US"/>
              <a:t>I have talked about two very important ways to design an AI accelerator for edge. One focused on maximum data-reuse thereby reducing power, and second also tried to apply approximation methods to reduce the overall power consumption. </a:t>
            </a:r>
          </a:p>
          <a:p>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33</a:t>
            </a:fld>
            <a:endParaRPr lang="en-IN"/>
          </a:p>
        </p:txBody>
      </p:sp>
    </p:spTree>
    <p:extLst>
      <p:ext uri="{BB962C8B-B14F-4D97-AF65-F5344CB8AC3E}">
        <p14:creationId xmlns:p14="http://schemas.microsoft.com/office/powerpoint/2010/main" val="3865304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NimbusRomNo9L-Regu"/>
              </a:rPr>
              <a:t>Different AI Processing Unit (APU) types and their integration with the CPU hardware</a:t>
            </a:r>
            <a:br>
              <a:rPr lang="en-US" sz="1800" b="0" i="0">
                <a:solidFill>
                  <a:srgbClr val="000000"/>
                </a:solidFill>
                <a:effectLst/>
                <a:latin typeface="NimbusRomNo9L-Regu"/>
              </a:rPr>
            </a:br>
            <a:r>
              <a:rPr lang="en-US" sz="1800" b="0" i="0">
                <a:solidFill>
                  <a:srgbClr val="000000"/>
                </a:solidFill>
                <a:effectLst/>
                <a:latin typeface="NimbusRomNo9L-Regu"/>
              </a:rPr>
              <a:t>stack. (a) Standard loose integration of APU as a co-processor communicating with the CPU over</a:t>
            </a:r>
            <a:br>
              <a:rPr lang="en-US" sz="1800" b="0" i="0">
                <a:solidFill>
                  <a:srgbClr val="000000"/>
                </a:solidFill>
                <a:effectLst/>
                <a:latin typeface="NimbusRomNo9L-Regu"/>
              </a:rPr>
            </a:br>
            <a:r>
              <a:rPr lang="en-US" sz="1800" b="0" i="0">
                <a:solidFill>
                  <a:srgbClr val="000000"/>
                </a:solidFill>
                <a:effectLst/>
                <a:latin typeface="NimbusRomNo9L-Regu"/>
              </a:rPr>
              <a:t>an external bus. (b) Near 3D memory processing solutions embed AI processing functionality into</a:t>
            </a:r>
            <a:br>
              <a:rPr lang="en-US" sz="1800" b="0" i="0">
                <a:solidFill>
                  <a:srgbClr val="000000"/>
                </a:solidFill>
                <a:effectLst/>
                <a:latin typeface="NimbusRomNo9L-Regu"/>
              </a:rPr>
            </a:br>
            <a:r>
              <a:rPr lang="en-US" sz="1800" b="0" i="0">
                <a:solidFill>
                  <a:srgbClr val="000000"/>
                </a:solidFill>
                <a:effectLst/>
                <a:latin typeface="NimbusRomNo9L-Regu"/>
              </a:rPr>
              <a:t>the base logic die of 3D stacked memory. (c) Processing-in-memory solutions convert a part of</a:t>
            </a:r>
            <a:br>
              <a:rPr lang="en-US" sz="1800" b="0" i="0">
                <a:solidFill>
                  <a:srgbClr val="000000"/>
                </a:solidFill>
                <a:effectLst/>
                <a:latin typeface="NimbusRomNo9L-Regu"/>
              </a:rPr>
            </a:br>
            <a:r>
              <a:rPr lang="en-US" sz="1800" b="0" i="0">
                <a:solidFill>
                  <a:srgbClr val="000000"/>
                </a:solidFill>
                <a:effectLst/>
                <a:latin typeface="NimbusRomNo9L-Regu"/>
              </a:rPr>
              <a:t>the memory hierarchy (SRAM, DRAM or NVM) into a dedicated AI Processing Unit (APU). (d)</a:t>
            </a:r>
            <a:br>
              <a:rPr lang="en-US" sz="1800" b="0" i="0">
                <a:solidFill>
                  <a:srgbClr val="000000"/>
                </a:solidFill>
                <a:effectLst/>
                <a:latin typeface="NimbusRomNo9L-Regu"/>
              </a:rPr>
            </a:br>
            <a:r>
              <a:rPr lang="en-US" sz="1800" b="0" i="0">
                <a:solidFill>
                  <a:srgbClr val="000000"/>
                </a:solidFill>
                <a:effectLst/>
                <a:latin typeface="NimbusRomNo9L-Regu"/>
              </a:rPr>
              <a:t>AI-RISC tightly integrates optimum sized accelerators as AI Functional Units (AFU) inside the</a:t>
            </a:r>
            <a:br>
              <a:rPr lang="en-US" sz="1800" b="0" i="0">
                <a:solidFill>
                  <a:srgbClr val="000000"/>
                </a:solidFill>
                <a:effectLst/>
                <a:latin typeface="NimbusRomNo9L-Regu"/>
              </a:rPr>
            </a:br>
            <a:r>
              <a:rPr lang="en-US" sz="1800" b="0" i="0">
                <a:solidFill>
                  <a:srgbClr val="000000"/>
                </a:solidFill>
                <a:effectLst/>
                <a:latin typeface="NimbusRomNo9L-Regu"/>
              </a:rPr>
              <a:t>CPU pipeline (adapted from [1])</a:t>
            </a:r>
            <a:r>
              <a:rPr lang="en-US"/>
              <a:t> </a:t>
            </a:r>
          </a:p>
          <a:p>
            <a:r>
              <a:rPr lang="en-US"/>
              <a:t>And how are these models shrinking: techniques of compression, approximation, pruning, and quantization</a:t>
            </a:r>
            <a:br>
              <a:rPr lang="en-US"/>
            </a:br>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34</a:t>
            </a:fld>
            <a:endParaRPr lang="en-IN"/>
          </a:p>
        </p:txBody>
      </p:sp>
    </p:spTree>
    <p:extLst>
      <p:ext uri="{BB962C8B-B14F-4D97-AF65-F5344CB8AC3E}">
        <p14:creationId xmlns:p14="http://schemas.microsoft.com/office/powerpoint/2010/main" val="2591989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Applying the learnings from the class</a:t>
            </a:r>
          </a:p>
          <a:p>
            <a:r>
              <a:rPr lang="en-US"/>
              <a:t>-&gt; Eyeriss identified the most common operation – convolution</a:t>
            </a:r>
          </a:p>
          <a:p>
            <a:r>
              <a:rPr lang="en-US"/>
              <a:t>-&gt; Identified the bottleneck -&gt; it’s the data movement, solved it by exploring strategies of data-reuse</a:t>
            </a:r>
          </a:p>
          <a:p>
            <a:r>
              <a:rPr lang="en-US"/>
              <a:t>-&gt; Eyeriss V2 discussed about a novel </a:t>
            </a:r>
            <a:r>
              <a:rPr lang="en-US" err="1"/>
              <a:t>NoC</a:t>
            </a:r>
            <a:r>
              <a:rPr lang="en-US"/>
              <a:t> approach to keep the PE’s utilization high</a:t>
            </a:r>
          </a:p>
          <a:p>
            <a:r>
              <a:rPr lang="en-US"/>
              <a:t>-&gt; Minerva tried to optimize the MAC operations by compressing the data, pruning the data : remove the operations that don’t impact the results dramatically</a:t>
            </a:r>
          </a:p>
          <a:p>
            <a:r>
              <a:rPr lang="en-US"/>
              <a:t>-&gt; Find a way to integrate it with the existing or new framework</a:t>
            </a:r>
          </a:p>
          <a:p>
            <a:r>
              <a:rPr lang="en-US"/>
              <a:t>-&gt; AI-RISC is trying to build an end-to-end framework from quick tape-out of AI chips from the Domain specific language description</a:t>
            </a:r>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37</a:t>
            </a:fld>
            <a:endParaRPr lang="en-IN"/>
          </a:p>
        </p:txBody>
      </p:sp>
    </p:spTree>
    <p:extLst>
      <p:ext uri="{BB962C8B-B14F-4D97-AF65-F5344CB8AC3E}">
        <p14:creationId xmlns:p14="http://schemas.microsoft.com/office/powerpoint/2010/main" val="4074985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answer is Design Space Exploration</a:t>
            </a:r>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38</a:t>
            </a:fld>
            <a:endParaRPr lang="en-IN"/>
          </a:p>
        </p:txBody>
      </p:sp>
    </p:spTree>
    <p:extLst>
      <p:ext uri="{BB962C8B-B14F-4D97-AF65-F5344CB8AC3E}">
        <p14:creationId xmlns:p14="http://schemas.microsoft.com/office/powerpoint/2010/main" val="1747270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observe most of these accelerators come from academia, they might not as efficient as in-house simulators used in industries. They might face challenges when scaled out.</a:t>
            </a:r>
          </a:p>
          <a:p>
            <a:endParaRPr lang="en-US"/>
          </a:p>
          <a:p>
            <a:r>
              <a:rPr lang="en-US" sz="1200" b="1">
                <a:effectLst/>
                <a:latin typeface="Calibri" panose="020F0502020204030204" pitchFamily="34" charset="0"/>
              </a:rPr>
              <a:t>Design space exploration needs a lot of resources and time… how can we do it on the fly for specialized AI processers.. (overhead of DSE, then overhead of </a:t>
            </a:r>
            <a:r>
              <a:rPr lang="en-US" sz="1200" b="1" err="1">
                <a:effectLst/>
                <a:latin typeface="Calibri" panose="020F0502020204030204" pitchFamily="34" charset="0"/>
              </a:rPr>
              <a:t>heterogenity</a:t>
            </a:r>
            <a:r>
              <a:rPr lang="en-US" sz="1200" b="1">
                <a:effectLst/>
                <a:latin typeface="Calibri" panose="020F0502020204030204" pitchFamily="34" charset="0"/>
              </a:rPr>
              <a:t> in the design, is it worth?)</a:t>
            </a:r>
          </a:p>
          <a:p>
            <a:r>
              <a:rPr lang="en-US" sz="1200" b="1">
                <a:latin typeface="Calibri" panose="020F0502020204030204" pitchFamily="34" charset="0"/>
              </a:rPr>
              <a:t>It’s a question that can be discussed at the end of the presentation</a:t>
            </a:r>
          </a:p>
          <a:p>
            <a:endParaRPr lang="en-US" sz="2800">
              <a:effectLst/>
              <a:latin typeface="Calibri" panose="020F0502020204030204" pitchFamily="34" charset="0"/>
            </a:endParaRPr>
          </a:p>
          <a:p>
            <a:r>
              <a:rPr lang="en-US" sz="2800">
                <a:effectLst/>
                <a:latin typeface="Calibri" panose="020F0502020204030204" pitchFamily="34" charset="0"/>
              </a:rPr>
              <a:t>You can't create something that is final, it is evolving.</a:t>
            </a:r>
          </a:p>
          <a:p>
            <a:pPr lvl="1"/>
            <a:r>
              <a:rPr lang="en-US">
                <a:effectLst/>
                <a:latin typeface="Calibri" panose="020F0502020204030204" pitchFamily="34" charset="0"/>
              </a:rPr>
              <a:t>-- huge research community, nobody will follow one practice</a:t>
            </a:r>
          </a:p>
          <a:p>
            <a:pPr lvl="1"/>
            <a:r>
              <a:rPr lang="en-US">
                <a:latin typeface="Calibri" panose="020F0502020204030204" pitchFamily="34" charset="0"/>
              </a:rPr>
              <a:t>-- Prof Valeria </a:t>
            </a:r>
            <a:r>
              <a:rPr lang="en-US" err="1">
                <a:latin typeface="Calibri" panose="020F0502020204030204" pitchFamily="34" charset="0"/>
              </a:rPr>
              <a:t>Bertacco</a:t>
            </a:r>
            <a:r>
              <a:rPr lang="en-US">
                <a:latin typeface="Calibri" panose="020F0502020204030204" pitchFamily="34" charset="0"/>
              </a:rPr>
              <a:t>, </a:t>
            </a:r>
            <a:r>
              <a:rPr lang="en-US" err="1">
                <a:latin typeface="Calibri" panose="020F0502020204030204" pitchFamily="34" charset="0"/>
              </a:rPr>
              <a:t>Umich</a:t>
            </a:r>
            <a:r>
              <a:rPr lang="en-US">
                <a:latin typeface="Calibri" panose="020F0502020204030204" pitchFamily="34" charset="0"/>
              </a:rPr>
              <a:t>, keynote ISCA 2020</a:t>
            </a:r>
          </a:p>
          <a:p>
            <a:r>
              <a:rPr lang="en-US">
                <a:latin typeface="Calibri" panose="020F0502020204030204" pitchFamily="34" charset="0"/>
              </a:rPr>
              <a:t>Reinventing the wheel</a:t>
            </a:r>
          </a:p>
          <a:p>
            <a:endParaRPr lang="en-US">
              <a:latin typeface="Calibri" panose="020F0502020204030204" pitchFamily="34" charset="0"/>
            </a:endParaRPr>
          </a:p>
          <a:p>
            <a:r>
              <a:rPr lang="en-US" sz="1200">
                <a:latin typeface="Calibri"/>
                <a:cs typeface="Calibri"/>
              </a:rPr>
              <a:t>One ring that unites and rules them all </a:t>
            </a:r>
            <a:endParaRPr lang="en-US">
              <a:latin typeface="Calibri" panose="020F0502020204030204" pitchFamily="34" charset="0"/>
            </a:endParaRPr>
          </a:p>
          <a:p>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39</a:t>
            </a:fld>
            <a:endParaRPr lang="en-IN"/>
          </a:p>
        </p:txBody>
      </p:sp>
    </p:spTree>
    <p:extLst>
      <p:ext uri="{BB962C8B-B14F-4D97-AF65-F5344CB8AC3E}">
        <p14:creationId xmlns:p14="http://schemas.microsoft.com/office/powerpoint/2010/main" val="1301832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various emerging technologies that can exploit the massive data parallelism and minimal compute. One such technology is memristor, which Sabiha is going to talk about. It reduces latency by using analog compute. DNN models have to be designed differently for PIM/analog based accelerators/ or any new technology. Like PIM benefits with large arrays and large number of weight, reduction can lead to low utilization of PIM, though the number of activation can be reduced</a:t>
            </a:r>
          </a:p>
          <a:p>
            <a:endParaRPr lang="en-IN"/>
          </a:p>
          <a:p>
            <a:pPr lvl="1"/>
            <a:r>
              <a:rPr lang="en-US" sz="1200"/>
              <a:t>Types of highly parallel architecture</a:t>
            </a:r>
          </a:p>
          <a:p>
            <a:pPr lvl="1"/>
            <a:r>
              <a:rPr lang="en-US" sz="1200"/>
              <a:t>Temporal vs Spatial ( </a:t>
            </a:r>
            <a:r>
              <a:rPr lang="en-US" sz="1200" err="1"/>
              <a:t>simd</a:t>
            </a:r>
            <a:r>
              <a:rPr lang="en-US" sz="1200"/>
              <a:t> / dataflow)</a:t>
            </a:r>
          </a:p>
          <a:p>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51</a:t>
            </a:fld>
            <a:endParaRPr lang="en-IN"/>
          </a:p>
        </p:txBody>
      </p:sp>
    </p:spTree>
    <p:extLst>
      <p:ext uri="{BB962C8B-B14F-4D97-AF65-F5344CB8AC3E}">
        <p14:creationId xmlns:p14="http://schemas.microsoft.com/office/powerpoint/2010/main" val="3667233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52</a:t>
            </a:fld>
            <a:endParaRPr lang="en-IN"/>
          </a:p>
        </p:txBody>
      </p:sp>
    </p:spTree>
    <p:extLst>
      <p:ext uri="{BB962C8B-B14F-4D97-AF65-F5344CB8AC3E}">
        <p14:creationId xmlns:p14="http://schemas.microsoft.com/office/powerpoint/2010/main" val="58118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6</a:t>
            </a:fld>
            <a:endParaRPr lang="en-IN"/>
          </a:p>
        </p:txBody>
      </p:sp>
    </p:spTree>
    <p:extLst>
      <p:ext uri="{BB962C8B-B14F-4D97-AF65-F5344CB8AC3E}">
        <p14:creationId xmlns:p14="http://schemas.microsoft.com/office/powerpoint/2010/main" val="241567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rPr>
              <a:t>And ML/AI operations are typically characterized with lot of data movement – memory reads, write for input, weights, and output.</a:t>
            </a: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Plausible solutions : Processing in Memory, Spiking NN, Neuromorphic circuits that compute using analog signals</a:t>
            </a: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From the Computing Energy problem:</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Processor performance scale with technology scale but the latency of DRAM access scales very slowly.</a:t>
            </a:r>
          </a:p>
          <a:p>
            <a:pPr marL="0" marR="0">
              <a:spcBef>
                <a:spcPts val="0"/>
              </a:spcBef>
              <a:spcAft>
                <a:spcPts val="0"/>
              </a:spcAft>
            </a:pPr>
            <a:r>
              <a:rPr lang="en-US" sz="1800">
                <a:effectLst/>
                <a:latin typeface="Calibri" panose="020F0502020204030204" pitchFamily="34" charset="0"/>
              </a:rPr>
              <a:t>So, one potential solution can be to increase the size of the cache and reduce miss rates</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But cache has high leakage energy, and the evolving data size , how do increase the cache size, and we don’t how leakage energy increases with increase in cache size or scaling in </a:t>
            </a:r>
            <a:r>
              <a:rPr lang="en-US" sz="1800" err="1">
                <a:effectLst/>
                <a:latin typeface="Calibri" panose="020F0502020204030204" pitchFamily="34" charset="0"/>
              </a:rPr>
              <a:t>technologu</a:t>
            </a: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Why is dram access slow - because it is off-chip</a:t>
            </a:r>
          </a:p>
          <a:p>
            <a:pPr marL="0" marR="0">
              <a:spcBef>
                <a:spcPts val="0"/>
              </a:spcBef>
              <a:spcAft>
                <a:spcPts val="0"/>
              </a:spcAft>
            </a:pPr>
            <a:r>
              <a:rPr lang="en-US" sz="1800">
                <a:effectLst/>
                <a:latin typeface="Calibri" panose="020F0502020204030204" pitchFamily="34" charset="0"/>
              </a:rPr>
              <a:t>DRAM/memories are highly specialized for high transistor density, where other </a:t>
            </a:r>
            <a:r>
              <a:rPr lang="en-US" sz="1800" err="1">
                <a:effectLst/>
                <a:latin typeface="Calibri" panose="020F0502020204030204" pitchFamily="34" charset="0"/>
              </a:rPr>
              <a:t>cpu</a:t>
            </a:r>
            <a:r>
              <a:rPr lang="en-US" sz="1800">
                <a:effectLst/>
                <a:latin typeface="Calibri" panose="020F0502020204030204" pitchFamily="34" charset="0"/>
              </a:rPr>
              <a:t> components are designed for fast performance</a:t>
            </a:r>
          </a:p>
          <a:p>
            <a:pPr marL="0" marR="0">
              <a:spcBef>
                <a:spcPts val="0"/>
              </a:spcBef>
              <a:spcAft>
                <a:spcPts val="0"/>
              </a:spcAft>
            </a:pPr>
            <a:endParaRPr lang="en-US" sz="1800">
              <a:effectLst/>
              <a:latin typeface="Calibri" panose="020F0502020204030204" pitchFamily="34" charset="0"/>
            </a:endParaRPr>
          </a:p>
          <a:p>
            <a:endParaRPr lang="en-IN"/>
          </a:p>
        </p:txBody>
      </p:sp>
      <p:sp>
        <p:nvSpPr>
          <p:cNvPr id="4" name="Slide Number Placeholder 3"/>
          <p:cNvSpPr>
            <a:spLocks noGrp="1"/>
          </p:cNvSpPr>
          <p:nvPr>
            <p:ph type="sldNum" sz="quarter" idx="5"/>
          </p:nvPr>
        </p:nvSpPr>
        <p:spPr/>
        <p:txBody>
          <a:bodyPr/>
          <a:lstStyle/>
          <a:p>
            <a:fld id="{28638E6F-DC6A-4418-9496-A48AD566EC41}" type="slidenum">
              <a:rPr lang="en-IN" smtClean="0"/>
              <a:t>7</a:t>
            </a:fld>
            <a:endParaRPr lang="en-IN"/>
          </a:p>
        </p:txBody>
      </p:sp>
    </p:spTree>
    <p:extLst>
      <p:ext uri="{BB962C8B-B14F-4D97-AF65-F5344CB8AC3E}">
        <p14:creationId xmlns:p14="http://schemas.microsoft.com/office/powerpoint/2010/main" val="405584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Disclaimer about AI knowledge and completeness of the survey (your favorite accelerator might not be here)</a:t>
            </a:r>
          </a:p>
          <a:p>
            <a:r>
              <a:rPr lang="en-US">
                <a:cs typeface="Calibri"/>
              </a:rPr>
              <a:t>Mention about citation</a:t>
            </a:r>
            <a:endParaRPr lang="en-US"/>
          </a:p>
          <a:p>
            <a:endParaRPr lang="en-US">
              <a:cs typeface="Calibri"/>
            </a:endParaRPr>
          </a:p>
          <a:p>
            <a:r>
              <a:rPr lang="en-US"/>
              <a:t>Summarize how they meet requirements in the observations section</a:t>
            </a:r>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11</a:t>
            </a:fld>
            <a:endParaRPr lang="en-IN"/>
          </a:p>
        </p:txBody>
      </p:sp>
    </p:spTree>
    <p:extLst>
      <p:ext uri="{BB962C8B-B14F-4D97-AF65-F5344CB8AC3E}">
        <p14:creationId xmlns:p14="http://schemas.microsoft.com/office/powerpoint/2010/main" val="279762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for the tail latency, the accelerators for inference had a hard limit on the p99 latency. </a:t>
            </a:r>
          </a:p>
          <a:p>
            <a:r>
              <a:rPr lang="en-US">
                <a:cs typeface="Calibri"/>
              </a:rPr>
              <a:t>2. The total cost of ownership is the Capital Expense + Operating costs. Everything is a business, and companies care about where they spend their money and what they gain.</a:t>
            </a:r>
          </a:p>
          <a:p>
            <a:r>
              <a:rPr lang="en-US">
                <a:cs typeface="Calibri"/>
              </a:rPr>
              <a:t>3.</a:t>
            </a:r>
          </a:p>
          <a:p>
            <a:r>
              <a:rPr lang="en-US">
                <a:cs typeface="Calibri"/>
              </a:rPr>
              <a:t>4. multi tenancy is necessary for all inference accelerators. Isolation and privacy.. Even mixed workloads for some accelerators!</a:t>
            </a:r>
          </a:p>
          <a:p>
            <a:r>
              <a:rPr lang="en-US">
                <a:cs typeface="Calibri"/>
              </a:rPr>
              <a:t>5. Can the current accelerator accelerate the future models?? DL models scale by 1.5x yearly</a:t>
            </a:r>
          </a:p>
          <a:p>
            <a:r>
              <a:rPr lang="en-US">
                <a:cs typeface="Calibri"/>
              </a:rPr>
              <a:t>6. We have ample room for efficient designs and we are not strictly constrained by power. Lower power means easier cooling, which the datacenters love.</a:t>
            </a:r>
          </a:p>
          <a:p>
            <a:r>
              <a:rPr lang="en-US">
                <a:cs typeface="Calibri"/>
              </a:rPr>
              <a:t>7. Ease of programmability. Taking the hardware to the level of the DL engineers.</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12</a:t>
            </a:fld>
            <a:endParaRPr lang="en-IN"/>
          </a:p>
        </p:txBody>
      </p:sp>
    </p:spTree>
    <p:extLst>
      <p:ext uri="{BB962C8B-B14F-4D97-AF65-F5344CB8AC3E}">
        <p14:creationId xmlns:p14="http://schemas.microsoft.com/office/powerpoint/2010/main" val="3961012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started this exploration to learn about how hardware is designed for AI. But we discovered it was Software and Hardware for AI/ML. Software does the heavy lifting in most cases. </a:t>
            </a:r>
          </a:p>
        </p:txBody>
      </p:sp>
      <p:sp>
        <p:nvSpPr>
          <p:cNvPr id="4" name="Slide Number Placeholder 3"/>
          <p:cNvSpPr>
            <a:spLocks noGrp="1"/>
          </p:cNvSpPr>
          <p:nvPr>
            <p:ph type="sldNum" sz="quarter" idx="5"/>
          </p:nvPr>
        </p:nvSpPr>
        <p:spPr/>
        <p:txBody>
          <a:bodyPr/>
          <a:lstStyle/>
          <a:p>
            <a:fld id="{28638E6F-DC6A-4418-9496-A48AD566EC41}" type="slidenum">
              <a:rPr lang="en-IN" smtClean="0"/>
              <a:t>15</a:t>
            </a:fld>
            <a:endParaRPr lang="en-IN"/>
          </a:p>
        </p:txBody>
      </p:sp>
    </p:spTree>
    <p:extLst>
      <p:ext uri="{BB962C8B-B14F-4D97-AF65-F5344CB8AC3E}">
        <p14:creationId xmlns:p14="http://schemas.microsoft.com/office/powerpoint/2010/main" val="1541730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Old work from 2014.</a:t>
            </a:r>
          </a:p>
          <a:p>
            <a:endParaRPr lang="en-US">
              <a:cs typeface="Calibri"/>
            </a:endParaRPr>
          </a:p>
          <a:p>
            <a:r>
              <a:rPr lang="en-US">
                <a:cs typeface="Calibri"/>
              </a:rPr>
              <a:t>Demonstrates the power of better memory bandwidth.</a:t>
            </a:r>
          </a:p>
          <a:p>
            <a:r>
              <a:rPr lang="en-US">
                <a:cs typeface="Calibri"/>
              </a:rPr>
              <a:t>Academic work – no importance to SW, latency, power – 16W per node, no futuristic design.</a:t>
            </a:r>
          </a:p>
          <a:p>
            <a:endParaRPr lang="en-US">
              <a:cs typeface="Calibri"/>
            </a:endParaRPr>
          </a:p>
        </p:txBody>
      </p:sp>
      <p:sp>
        <p:nvSpPr>
          <p:cNvPr id="4" name="Slide Number Placeholder 3"/>
          <p:cNvSpPr>
            <a:spLocks noGrp="1"/>
          </p:cNvSpPr>
          <p:nvPr>
            <p:ph type="sldNum" sz="quarter" idx="5"/>
          </p:nvPr>
        </p:nvSpPr>
        <p:spPr/>
        <p:txBody>
          <a:bodyPr/>
          <a:lstStyle/>
          <a:p>
            <a:fld id="{28638E6F-DC6A-4418-9496-A48AD566EC41}" type="slidenum">
              <a:rPr lang="en-IN" smtClean="0"/>
              <a:t>16</a:t>
            </a:fld>
            <a:endParaRPr lang="en-IN"/>
          </a:p>
        </p:txBody>
      </p:sp>
    </p:spTree>
    <p:extLst>
      <p:ext uri="{BB962C8B-B14F-4D97-AF65-F5344CB8AC3E}">
        <p14:creationId xmlns:p14="http://schemas.microsoft.com/office/powerpoint/2010/main" val="316905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BERT did not exist during v1, appeared in 2018. But in 2020, it was 28% of workload. Need for future proofing.</a:t>
            </a:r>
          </a:p>
          <a:p>
            <a:r>
              <a:rPr lang="en-US">
                <a:cs typeface="Calibri"/>
              </a:rPr>
              <a:t>On-chip memory for alleviating the power and time lost in memory access. Reuse weights.</a:t>
            </a:r>
          </a:p>
          <a:p>
            <a:r>
              <a:rPr lang="en-US">
                <a:cs typeface="Calibri"/>
              </a:rPr>
              <a:t>Batch inference for high resource utilization (parallelism in the model)</a:t>
            </a:r>
            <a:endParaRPr lang="en-US"/>
          </a:p>
          <a:p>
            <a:r>
              <a:rPr lang="en-US">
                <a:cs typeface="Calibri"/>
              </a:rPr>
              <a:t>Designed for SLO</a:t>
            </a:r>
          </a:p>
          <a:p>
            <a:r>
              <a:rPr lang="en-US">
                <a:cs typeface="Calibri"/>
              </a:rPr>
              <a:t>XLA compiler and VLIW ISA improves programmability – codesign</a:t>
            </a:r>
          </a:p>
          <a:p>
            <a:r>
              <a:rPr lang="en-US">
                <a:cs typeface="Calibri"/>
              </a:rPr>
              <a:t>Air cooling reduces the cost of operation in the Data center – reduced TCO</a:t>
            </a:r>
          </a:p>
          <a:p>
            <a:r>
              <a:rPr lang="en-US">
                <a:cs typeface="Calibri"/>
              </a:rPr>
              <a:t>On and off chip networking for easier scaling with increasing model sizes</a:t>
            </a:r>
          </a:p>
        </p:txBody>
      </p:sp>
      <p:sp>
        <p:nvSpPr>
          <p:cNvPr id="4" name="Slide Number Placeholder 3"/>
          <p:cNvSpPr>
            <a:spLocks noGrp="1"/>
          </p:cNvSpPr>
          <p:nvPr>
            <p:ph type="sldNum" sz="quarter" idx="5"/>
          </p:nvPr>
        </p:nvSpPr>
        <p:spPr/>
        <p:txBody>
          <a:bodyPr/>
          <a:lstStyle/>
          <a:p>
            <a:fld id="{28638E6F-DC6A-4418-9496-A48AD566EC41}" type="slidenum">
              <a:rPr lang="en-IN" smtClean="0"/>
              <a:t>17</a:t>
            </a:fld>
            <a:endParaRPr lang="en-IN"/>
          </a:p>
        </p:txBody>
      </p:sp>
    </p:spTree>
    <p:extLst>
      <p:ext uri="{BB962C8B-B14F-4D97-AF65-F5344CB8AC3E}">
        <p14:creationId xmlns:p14="http://schemas.microsoft.com/office/powerpoint/2010/main" val="251887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41566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92082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4904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9345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296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329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07562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48881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0733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1839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74634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0505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microsoft.com/office/2018/10/relationships/comments" Target="../comments/modernComment_111_51C8C32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hyperlink" Target="https://web.mit.edu/netadapt/"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hyperlink" Target="https://ai.googleblog.com/2022/04/pathways-language-model-palm-scaling-to.html"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F1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FF19-0FCC-A6F4-0BFF-19D8B5A50D55}"/>
              </a:ext>
            </a:extLst>
          </p:cNvPr>
          <p:cNvSpPr>
            <a:spLocks noGrp="1"/>
          </p:cNvSpPr>
          <p:nvPr>
            <p:ph type="ctrTitle"/>
          </p:nvPr>
        </p:nvSpPr>
        <p:spPr>
          <a:xfrm>
            <a:off x="6506430" y="640081"/>
            <a:ext cx="5045489" cy="3637373"/>
          </a:xfrm>
          <a:noFill/>
        </p:spPr>
        <p:txBody>
          <a:bodyPr>
            <a:normAutofit/>
          </a:bodyPr>
          <a:lstStyle/>
          <a:p>
            <a:pPr algn="l"/>
            <a:r>
              <a:rPr lang="en-US" sz="6600" b="1"/>
              <a:t>Hardware </a:t>
            </a:r>
            <a:r>
              <a:rPr lang="en-US" sz="6600" b="1">
                <a:latin typeface="Calibri Light"/>
                <a:cs typeface="Calibri Light"/>
              </a:rPr>
              <a:t>Specialization</a:t>
            </a:r>
            <a:r>
              <a:rPr lang="en-US" sz="6600" b="1"/>
              <a:t> for AI/ML</a:t>
            </a:r>
            <a:endParaRPr lang="en-IN" sz="6600" b="1"/>
          </a:p>
        </p:txBody>
      </p:sp>
      <p:sp>
        <p:nvSpPr>
          <p:cNvPr id="3" name="Subtitle 2">
            <a:extLst>
              <a:ext uri="{FF2B5EF4-FFF2-40B4-BE49-F238E27FC236}">
                <a16:creationId xmlns:a16="http://schemas.microsoft.com/office/drawing/2014/main" id="{D1129DB9-2A8D-9DC1-9AE5-73EE2E33EE9C}"/>
              </a:ext>
            </a:extLst>
          </p:cNvPr>
          <p:cNvSpPr>
            <a:spLocks noGrp="1"/>
          </p:cNvSpPr>
          <p:nvPr>
            <p:ph type="subTitle" idx="1"/>
          </p:nvPr>
        </p:nvSpPr>
        <p:spPr>
          <a:xfrm>
            <a:off x="6506430" y="4415883"/>
            <a:ext cx="5045489" cy="1802038"/>
          </a:xfrm>
          <a:noFill/>
        </p:spPr>
        <p:txBody>
          <a:bodyPr>
            <a:normAutofit/>
          </a:bodyPr>
          <a:lstStyle/>
          <a:p>
            <a:pPr algn="l"/>
            <a:r>
              <a:rPr lang="en-IN" sz="2500"/>
              <a:t>Alenkruth Krishnan Murali (jht9sy)</a:t>
            </a:r>
          </a:p>
          <a:p>
            <a:pPr algn="l"/>
            <a:r>
              <a:rPr lang="en-IN" sz="2500"/>
              <a:t>Khyati Kiyawat (vyn9mp)</a:t>
            </a:r>
          </a:p>
          <a:p>
            <a:pPr algn="l"/>
            <a:r>
              <a:rPr lang="en-IN" sz="2500"/>
              <a:t>Sabiha Tajdari (jvx2tt)</a:t>
            </a:r>
          </a:p>
        </p:txBody>
      </p:sp>
      <p:sp>
        <p:nvSpPr>
          <p:cNvPr id="4" name="Date Placeholder 3">
            <a:extLst>
              <a:ext uri="{FF2B5EF4-FFF2-40B4-BE49-F238E27FC236}">
                <a16:creationId xmlns:a16="http://schemas.microsoft.com/office/drawing/2014/main" id="{062DBEBE-0C99-E683-D364-81A926424603}"/>
              </a:ext>
            </a:extLst>
          </p:cNvPr>
          <p:cNvSpPr>
            <a:spLocks noGrp="1"/>
          </p:cNvSpPr>
          <p:nvPr>
            <p:ph type="dt" sz="half" idx="10"/>
          </p:nvPr>
        </p:nvSpPr>
        <p:spPr>
          <a:xfrm>
            <a:off x="6745735" y="6356350"/>
            <a:ext cx="2743200" cy="365125"/>
          </a:xfrm>
          <a:noFill/>
        </p:spPr>
        <p:txBody>
          <a:bodyPr>
            <a:normAutofit/>
          </a:bodyPr>
          <a:lstStyle/>
          <a:p>
            <a:pPr>
              <a:spcAft>
                <a:spcPts val="600"/>
              </a:spcAft>
            </a:pPr>
            <a:fld id="{BF320EEE-7E2E-4228-8B38-3CFF1FBD2B0B}" type="datetime1">
              <a:rPr lang="en-IN" smtClean="0"/>
              <a:pPr>
                <a:spcAft>
                  <a:spcPts val="600"/>
                </a:spcAft>
              </a:pPr>
              <a:t>30-11-2022</a:t>
            </a:fld>
            <a:endParaRPr lang="en-IN"/>
          </a:p>
        </p:txBody>
      </p:sp>
      <p:sp>
        <p:nvSpPr>
          <p:cNvPr id="5" name="Footer Placeholder 4">
            <a:extLst>
              <a:ext uri="{FF2B5EF4-FFF2-40B4-BE49-F238E27FC236}">
                <a16:creationId xmlns:a16="http://schemas.microsoft.com/office/drawing/2014/main" id="{69176B19-AB38-7288-58D4-9D3FF7781D92}"/>
              </a:ext>
            </a:extLst>
          </p:cNvPr>
          <p:cNvSpPr>
            <a:spLocks noGrp="1"/>
          </p:cNvSpPr>
          <p:nvPr>
            <p:ph type="ftr" sz="quarter" idx="11"/>
          </p:nvPr>
        </p:nvSpPr>
        <p:spPr>
          <a:xfrm>
            <a:off x="498844" y="6356350"/>
            <a:ext cx="4806184" cy="365125"/>
          </a:xfrm>
          <a:noFill/>
        </p:spPr>
        <p:txBody>
          <a:bodyPr>
            <a:normAutofit/>
          </a:bodyPr>
          <a:lstStyle/>
          <a:p>
            <a:pPr algn="l">
              <a:spcAft>
                <a:spcPts val="600"/>
              </a:spcAft>
            </a:pPr>
            <a:r>
              <a:rPr lang="en-IN">
                <a:solidFill>
                  <a:srgbClr val="FFFFFF"/>
                </a:solidFill>
              </a:rPr>
              <a:t>CS-6354</a:t>
            </a:r>
          </a:p>
        </p:txBody>
      </p:sp>
      <p:sp>
        <p:nvSpPr>
          <p:cNvPr id="6" name="Slide Number Placeholder 5">
            <a:extLst>
              <a:ext uri="{FF2B5EF4-FFF2-40B4-BE49-F238E27FC236}">
                <a16:creationId xmlns:a16="http://schemas.microsoft.com/office/drawing/2014/main" id="{5F3726C2-D785-6649-B8BC-B9D28FEBE31B}"/>
              </a:ext>
            </a:extLst>
          </p:cNvPr>
          <p:cNvSpPr>
            <a:spLocks noGrp="1"/>
          </p:cNvSpPr>
          <p:nvPr>
            <p:ph type="sldNum" sz="quarter" idx="12"/>
          </p:nvPr>
        </p:nvSpPr>
        <p:spPr>
          <a:xfrm>
            <a:off x="10926476" y="6356350"/>
            <a:ext cx="625443" cy="365125"/>
          </a:xfrm>
          <a:noFill/>
        </p:spPr>
        <p:txBody>
          <a:bodyPr>
            <a:normAutofit/>
          </a:bodyPr>
          <a:lstStyle/>
          <a:p>
            <a:pPr>
              <a:spcAft>
                <a:spcPts val="600"/>
              </a:spcAft>
            </a:pPr>
            <a:fld id="{E850D903-3B9A-4AE2-8097-5C107B02E311}" type="slidenum">
              <a:rPr lang="en-IN" smtClean="0"/>
              <a:pPr>
                <a:spcAft>
                  <a:spcPts val="600"/>
                </a:spcAft>
              </a:pPr>
              <a:t>1</a:t>
            </a:fld>
            <a:endParaRPr lang="en-IN"/>
          </a:p>
        </p:txBody>
      </p:sp>
      <p:pic>
        <p:nvPicPr>
          <p:cNvPr id="7" name="Picture 7">
            <a:extLst>
              <a:ext uri="{FF2B5EF4-FFF2-40B4-BE49-F238E27FC236}">
                <a16:creationId xmlns:a16="http://schemas.microsoft.com/office/drawing/2014/main" id="{4E205099-4A4A-0A66-FFA9-5F80DFAE97BC}"/>
              </a:ext>
            </a:extLst>
          </p:cNvPr>
          <p:cNvPicPr>
            <a:picLocks noChangeAspect="1"/>
          </p:cNvPicPr>
          <p:nvPr/>
        </p:nvPicPr>
        <p:blipFill rotWithShape="1">
          <a:blip r:embed="rId2"/>
          <a:srcRect r="10971"/>
          <a:stretch/>
        </p:blipFill>
        <p:spPr>
          <a:xfrm>
            <a:off x="20" y="10"/>
            <a:ext cx="6105635" cy="6857990"/>
          </a:xfrm>
          <a:prstGeom prst="rect">
            <a:avLst/>
          </a:prstGeom>
        </p:spPr>
      </p:pic>
      <p:sp>
        <p:nvSpPr>
          <p:cNvPr id="8" name="TextBox 7">
            <a:extLst>
              <a:ext uri="{FF2B5EF4-FFF2-40B4-BE49-F238E27FC236}">
                <a16:creationId xmlns:a16="http://schemas.microsoft.com/office/drawing/2014/main" id="{D375A439-FF85-468E-AF68-6120C8FA3473}"/>
              </a:ext>
            </a:extLst>
          </p:cNvPr>
          <p:cNvSpPr txBox="1"/>
          <p:nvPr/>
        </p:nvSpPr>
        <p:spPr>
          <a:xfrm>
            <a:off x="6505338" y="1209124"/>
            <a:ext cx="53151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50000"/>
                    <a:lumOff val="50000"/>
                  </a:schemeClr>
                </a:solidFill>
                <a:cs typeface="Calibri"/>
              </a:rPr>
              <a:t>A Systematization of Knowledge study on</a:t>
            </a:r>
            <a:r>
              <a:rPr lang="en-US">
                <a:cs typeface="Calibri"/>
              </a:rPr>
              <a:t> </a:t>
            </a:r>
            <a:endParaRPr lang="en-US"/>
          </a:p>
        </p:txBody>
      </p:sp>
    </p:spTree>
    <p:extLst>
      <p:ext uri="{BB962C8B-B14F-4D97-AF65-F5344CB8AC3E}">
        <p14:creationId xmlns:p14="http://schemas.microsoft.com/office/powerpoint/2010/main" val="3173318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B98AFEF9-F92E-41BA-3EF6-3CD9A35F1B39}"/>
              </a:ext>
            </a:extLst>
          </p:cNvPr>
          <p:cNvPicPr>
            <a:picLocks noGrp="1" noChangeAspect="1"/>
          </p:cNvPicPr>
          <p:nvPr>
            <p:ph sz="half" idx="1"/>
          </p:nvPr>
        </p:nvPicPr>
        <p:blipFill rotWithShape="1">
          <a:blip r:embed="rId2"/>
          <a:srcRect t="5843"/>
          <a:stretch/>
        </p:blipFill>
        <p:spPr>
          <a:xfrm>
            <a:off x="1424957" y="883101"/>
            <a:ext cx="9342085" cy="5091798"/>
          </a:xfrm>
        </p:spPr>
      </p:pic>
      <p:sp>
        <p:nvSpPr>
          <p:cNvPr id="5" name="Date Placeholder 4">
            <a:extLst>
              <a:ext uri="{FF2B5EF4-FFF2-40B4-BE49-F238E27FC236}">
                <a16:creationId xmlns:a16="http://schemas.microsoft.com/office/drawing/2014/main" id="{4C4D57CC-C481-89C3-D77A-71DB7541AD88}"/>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AC959C55-ED35-F332-9FC8-03BF740C42F9}"/>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A70F7119-62E0-DFF2-B4A6-612605ADD30D}"/>
              </a:ext>
            </a:extLst>
          </p:cNvPr>
          <p:cNvSpPr>
            <a:spLocks noGrp="1"/>
          </p:cNvSpPr>
          <p:nvPr>
            <p:ph type="sldNum" sz="quarter" idx="12"/>
          </p:nvPr>
        </p:nvSpPr>
        <p:spPr/>
        <p:txBody>
          <a:bodyPr/>
          <a:lstStyle/>
          <a:p>
            <a:fld id="{E850D903-3B9A-4AE2-8097-5C107B02E311}" type="slidenum">
              <a:rPr lang="en-IN" smtClean="0"/>
              <a:t>10</a:t>
            </a:fld>
            <a:endParaRPr lang="en-IN"/>
          </a:p>
        </p:txBody>
      </p:sp>
      <p:sp>
        <p:nvSpPr>
          <p:cNvPr id="9" name="TextBox 8">
            <a:extLst>
              <a:ext uri="{FF2B5EF4-FFF2-40B4-BE49-F238E27FC236}">
                <a16:creationId xmlns:a16="http://schemas.microsoft.com/office/drawing/2014/main" id="{8D282694-91CC-3105-235F-D20F2A4FD44D}"/>
              </a:ext>
            </a:extLst>
          </p:cNvPr>
          <p:cNvSpPr txBox="1"/>
          <p:nvPr/>
        </p:nvSpPr>
        <p:spPr>
          <a:xfrm>
            <a:off x="710045" y="5957454"/>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from AI and ML Accelerator Survey and Trends [2022], Reuther et el.</a:t>
            </a:r>
            <a:endParaRPr lang="en-US"/>
          </a:p>
        </p:txBody>
      </p:sp>
      <p:sp>
        <p:nvSpPr>
          <p:cNvPr id="2" name="Title 1">
            <a:extLst>
              <a:ext uri="{FF2B5EF4-FFF2-40B4-BE49-F238E27FC236}">
                <a16:creationId xmlns:a16="http://schemas.microsoft.com/office/drawing/2014/main" id="{D827CEBD-2469-C990-7BD9-3853F626A232}"/>
              </a:ext>
            </a:extLst>
          </p:cNvPr>
          <p:cNvSpPr>
            <a:spLocks noGrp="1"/>
          </p:cNvSpPr>
          <p:nvPr>
            <p:ph type="title"/>
          </p:nvPr>
        </p:nvSpPr>
        <p:spPr>
          <a:xfrm>
            <a:off x="935600" y="300682"/>
            <a:ext cx="10515600" cy="825722"/>
          </a:xfrm>
        </p:spPr>
        <p:txBody>
          <a:bodyPr/>
          <a:lstStyle/>
          <a:p>
            <a:r>
              <a:rPr lang="en-US" b="1"/>
              <a:t>Current Accelerator Space</a:t>
            </a:r>
            <a:endParaRPr lang="en-IN" b="1"/>
          </a:p>
        </p:txBody>
      </p:sp>
    </p:spTree>
    <p:extLst>
      <p:ext uri="{BB962C8B-B14F-4D97-AF65-F5344CB8AC3E}">
        <p14:creationId xmlns:p14="http://schemas.microsoft.com/office/powerpoint/2010/main" val="30375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DC6F0-D1E5-6E08-A146-9DBC37ABDE3E}"/>
              </a:ext>
            </a:extLst>
          </p:cNvPr>
          <p:cNvSpPr>
            <a:spLocks noGrp="1"/>
          </p:cNvSpPr>
          <p:nvPr>
            <p:ph type="title"/>
          </p:nvPr>
        </p:nvSpPr>
        <p:spPr>
          <a:xfrm>
            <a:off x="838200" y="365125"/>
            <a:ext cx="10515600" cy="1099786"/>
          </a:xfrm>
        </p:spPr>
        <p:txBody>
          <a:bodyPr/>
          <a:lstStyle/>
          <a:p>
            <a:r>
              <a:rPr lang="en-US" b="1">
                <a:cs typeface="Calibri Light"/>
              </a:rPr>
              <a:t>Data Center AI Accelerators</a:t>
            </a:r>
            <a:endParaRPr lang="en-US" b="1"/>
          </a:p>
        </p:txBody>
      </p:sp>
      <p:pic>
        <p:nvPicPr>
          <p:cNvPr id="7" name="Picture 7" descr="Chart, scatter chart&#10;&#10;Description automatically generated">
            <a:extLst>
              <a:ext uri="{FF2B5EF4-FFF2-40B4-BE49-F238E27FC236}">
                <a16:creationId xmlns:a16="http://schemas.microsoft.com/office/drawing/2014/main" id="{BDF47D61-A70B-E0C1-6B3E-E978EF7999F0}"/>
              </a:ext>
            </a:extLst>
          </p:cNvPr>
          <p:cNvPicPr>
            <a:picLocks noGrp="1" noChangeAspect="1"/>
          </p:cNvPicPr>
          <p:nvPr>
            <p:ph idx="1"/>
          </p:nvPr>
        </p:nvPicPr>
        <p:blipFill>
          <a:blip r:embed="rId3"/>
          <a:stretch>
            <a:fillRect/>
          </a:stretch>
        </p:blipFill>
        <p:spPr>
          <a:xfrm>
            <a:off x="833881" y="1687080"/>
            <a:ext cx="4861192" cy="4351338"/>
          </a:xfrm>
        </p:spPr>
      </p:pic>
      <p:sp>
        <p:nvSpPr>
          <p:cNvPr id="4" name="Date Placeholder 3">
            <a:extLst>
              <a:ext uri="{FF2B5EF4-FFF2-40B4-BE49-F238E27FC236}">
                <a16:creationId xmlns:a16="http://schemas.microsoft.com/office/drawing/2014/main" id="{E1627DB6-79E9-3194-62A1-7A54F4351CCB}"/>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0BE480BC-79EB-B6DE-2E5A-C0A36018B588}"/>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2724F405-FCAB-2B60-92E6-32CDD1871090}"/>
              </a:ext>
            </a:extLst>
          </p:cNvPr>
          <p:cNvSpPr>
            <a:spLocks noGrp="1"/>
          </p:cNvSpPr>
          <p:nvPr>
            <p:ph type="sldNum" sz="quarter" idx="12"/>
          </p:nvPr>
        </p:nvSpPr>
        <p:spPr/>
        <p:txBody>
          <a:bodyPr/>
          <a:lstStyle/>
          <a:p>
            <a:fld id="{E850D903-3B9A-4AE2-8097-5C107B02E311}" type="slidenum">
              <a:rPr lang="en-IN" smtClean="0"/>
              <a:t>11</a:t>
            </a:fld>
            <a:endParaRPr lang="en-IN"/>
          </a:p>
        </p:txBody>
      </p:sp>
      <p:sp>
        <p:nvSpPr>
          <p:cNvPr id="8" name="TextBox 7">
            <a:extLst>
              <a:ext uri="{FF2B5EF4-FFF2-40B4-BE49-F238E27FC236}">
                <a16:creationId xmlns:a16="http://schemas.microsoft.com/office/drawing/2014/main" id="{DD56602F-41E6-7BEB-E9DB-E6BEFB8D26D0}"/>
              </a:ext>
            </a:extLst>
          </p:cNvPr>
          <p:cNvSpPr txBox="1"/>
          <p:nvPr/>
        </p:nvSpPr>
        <p:spPr>
          <a:xfrm>
            <a:off x="6544560" y="1665685"/>
            <a:ext cx="540327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800">
                <a:cs typeface="Calibri"/>
              </a:rPr>
              <a:t>Requirements</a:t>
            </a:r>
          </a:p>
          <a:p>
            <a:pPr marL="342900" indent="-342900">
              <a:buFont typeface="Arial"/>
              <a:buChar char="•"/>
            </a:pPr>
            <a:r>
              <a:rPr lang="en-US" sz="2800">
                <a:cs typeface="Calibri"/>
              </a:rPr>
              <a:t>Train? Infer?</a:t>
            </a:r>
          </a:p>
          <a:p>
            <a:pPr marL="342900" indent="-342900">
              <a:buFont typeface="Arial"/>
              <a:buChar char="•"/>
            </a:pPr>
            <a:r>
              <a:rPr lang="en-US" sz="2800">
                <a:cs typeface="Calibri"/>
              </a:rPr>
              <a:t>The accelerators</a:t>
            </a:r>
          </a:p>
          <a:p>
            <a:pPr marL="800100" lvl="1" indent="-342900">
              <a:buFont typeface="Arial"/>
              <a:buChar char="•"/>
            </a:pPr>
            <a:r>
              <a:rPr lang="en-US" sz="2800">
                <a:cs typeface="Calibri"/>
              </a:rPr>
              <a:t>ASIC</a:t>
            </a:r>
          </a:p>
          <a:p>
            <a:pPr marL="800100" lvl="1" indent="-342900">
              <a:buFont typeface="Arial"/>
              <a:buChar char="•"/>
            </a:pPr>
            <a:r>
              <a:rPr lang="en-US" sz="2800">
                <a:cs typeface="Calibri"/>
              </a:rPr>
              <a:t>FPGA</a:t>
            </a:r>
          </a:p>
          <a:p>
            <a:pPr marL="800100" lvl="1" indent="-342900">
              <a:buFont typeface="Arial"/>
              <a:buChar char="•"/>
            </a:pPr>
            <a:r>
              <a:rPr lang="en-US" sz="2800">
                <a:cs typeface="Calibri"/>
              </a:rPr>
              <a:t>CGRA?</a:t>
            </a:r>
          </a:p>
          <a:p>
            <a:pPr marL="800100" lvl="1" indent="-342900">
              <a:buFont typeface="Arial"/>
              <a:buChar char="•"/>
            </a:pPr>
            <a:r>
              <a:rPr lang="en-US" sz="2800">
                <a:cs typeface="Calibri"/>
              </a:rPr>
              <a:t>PIM</a:t>
            </a:r>
          </a:p>
          <a:p>
            <a:pPr marL="800100" lvl="1" indent="-342900">
              <a:buFont typeface="Arial"/>
              <a:buChar char="•"/>
            </a:pPr>
            <a:r>
              <a:rPr lang="en-US" sz="2800">
                <a:cs typeface="Calibri"/>
              </a:rPr>
              <a:t>GPU</a:t>
            </a:r>
          </a:p>
          <a:p>
            <a:pPr marL="342900" indent="-342900">
              <a:buFont typeface="Arial"/>
              <a:buChar char="•"/>
            </a:pPr>
            <a:r>
              <a:rPr lang="en-US" sz="2800">
                <a:cs typeface="Calibri"/>
              </a:rPr>
              <a:t>Our observations</a:t>
            </a:r>
          </a:p>
          <a:p>
            <a:pPr marL="342900" indent="-342900">
              <a:buFont typeface="Arial"/>
              <a:buChar char="•"/>
            </a:pPr>
            <a:endParaRPr lang="en-US" sz="2800">
              <a:cs typeface="Calibri"/>
            </a:endParaRPr>
          </a:p>
          <a:p>
            <a:pPr marL="342900" indent="-342900">
              <a:buFont typeface="Arial"/>
              <a:buChar char="•"/>
            </a:pPr>
            <a:endParaRPr lang="en-US" sz="2800">
              <a:cs typeface="Calibri"/>
            </a:endParaRPr>
          </a:p>
        </p:txBody>
      </p:sp>
      <p:sp>
        <p:nvSpPr>
          <p:cNvPr id="9" name="TextBox 8">
            <a:extLst>
              <a:ext uri="{FF2B5EF4-FFF2-40B4-BE49-F238E27FC236}">
                <a16:creationId xmlns:a16="http://schemas.microsoft.com/office/drawing/2014/main" id="{DAFAEEC5-A788-87B4-4AAA-C3A96074DED9}"/>
              </a:ext>
            </a:extLst>
          </p:cNvPr>
          <p:cNvSpPr txBox="1"/>
          <p:nvPr/>
        </p:nvSpPr>
        <p:spPr>
          <a:xfrm>
            <a:off x="710045" y="5957454"/>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from AI and ML Accelerator Survey and Trends [2022], Reuther et el.</a:t>
            </a:r>
            <a:endParaRPr lang="en-US"/>
          </a:p>
        </p:txBody>
      </p:sp>
    </p:spTree>
    <p:extLst>
      <p:ext uri="{BB962C8B-B14F-4D97-AF65-F5344CB8AC3E}">
        <p14:creationId xmlns:p14="http://schemas.microsoft.com/office/powerpoint/2010/main" val="360776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071D-A5E6-6541-5BED-7BF6B51A54D0}"/>
              </a:ext>
            </a:extLst>
          </p:cNvPr>
          <p:cNvSpPr>
            <a:spLocks noGrp="1"/>
          </p:cNvSpPr>
          <p:nvPr>
            <p:ph type="title"/>
          </p:nvPr>
        </p:nvSpPr>
        <p:spPr>
          <a:xfrm>
            <a:off x="739422" y="386292"/>
            <a:ext cx="10515600" cy="1325563"/>
          </a:xfrm>
        </p:spPr>
        <p:txBody>
          <a:bodyPr/>
          <a:lstStyle/>
          <a:p>
            <a:r>
              <a:rPr lang="en-US" b="1">
                <a:cs typeface="Calibri Light"/>
              </a:rPr>
              <a:t>Requirements for Data Center AI Acceleration</a:t>
            </a:r>
            <a:endParaRPr lang="en-US" b="1"/>
          </a:p>
        </p:txBody>
      </p:sp>
      <p:sp>
        <p:nvSpPr>
          <p:cNvPr id="3" name="Content Placeholder 2">
            <a:extLst>
              <a:ext uri="{FF2B5EF4-FFF2-40B4-BE49-F238E27FC236}">
                <a16:creationId xmlns:a16="http://schemas.microsoft.com/office/drawing/2014/main" id="{F66A0983-7F52-F826-0B06-B3F1B8938076}"/>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cs typeface="Calibri"/>
              </a:rPr>
              <a:t>Latency (Service Level Objectives/Agreements[SLO/SLA])</a:t>
            </a:r>
          </a:p>
          <a:p>
            <a:pPr marL="514350" indent="-514350">
              <a:buAutoNum type="arabicPeriod"/>
            </a:pPr>
            <a:r>
              <a:rPr lang="en-US">
                <a:cs typeface="Calibri"/>
              </a:rPr>
              <a:t>Total Cost of Ownership (TCO)</a:t>
            </a:r>
          </a:p>
          <a:p>
            <a:pPr marL="514350" indent="-514350">
              <a:buAutoNum type="arabicPeriod"/>
            </a:pPr>
            <a:r>
              <a:rPr lang="en-US">
                <a:cs typeface="Calibri"/>
              </a:rPr>
              <a:t>Target select algorithms vs Target wide algorithm base</a:t>
            </a:r>
          </a:p>
          <a:p>
            <a:pPr marL="514350" indent="-514350">
              <a:buAutoNum type="arabicPeriod"/>
            </a:pPr>
            <a:r>
              <a:rPr lang="en-US">
                <a:cs typeface="Calibri"/>
              </a:rPr>
              <a:t>Multi-tenancy and Isolation (sometimes, mixed workloads)</a:t>
            </a:r>
          </a:p>
          <a:p>
            <a:pPr marL="514350" indent="-514350">
              <a:buAutoNum type="arabicPeriod"/>
            </a:pPr>
            <a:r>
              <a:rPr lang="en-US">
                <a:cs typeface="Calibri"/>
              </a:rPr>
              <a:t>Scalability and Future Proofing</a:t>
            </a:r>
          </a:p>
          <a:p>
            <a:pPr marL="514350" indent="-514350">
              <a:buAutoNum type="arabicPeriod"/>
            </a:pPr>
            <a:r>
              <a:rPr lang="en-US">
                <a:cs typeface="Calibri"/>
              </a:rPr>
              <a:t>Power consumption and Cooling</a:t>
            </a:r>
          </a:p>
          <a:p>
            <a:pPr marL="514350" indent="-514350">
              <a:buAutoNum type="arabicPeriod"/>
            </a:pPr>
            <a:r>
              <a:rPr lang="en-US">
                <a:cs typeface="Calibri"/>
              </a:rPr>
              <a:t>Programmability</a:t>
            </a:r>
          </a:p>
          <a:p>
            <a:pPr marL="514350" indent="-514350">
              <a:buAutoNum type="arabicPeriod"/>
            </a:pPr>
            <a:endParaRPr lang="en-US">
              <a:cs typeface="Calibri"/>
            </a:endParaRPr>
          </a:p>
          <a:p>
            <a:pPr marL="514350" indent="-514350">
              <a:buAutoNum type="arabicPeriod"/>
            </a:pPr>
            <a:endParaRPr lang="en-US">
              <a:cs typeface="Calibri"/>
            </a:endParaRPr>
          </a:p>
          <a:p>
            <a:pPr marL="514350" indent="-514350">
              <a:buAutoNum type="arabicPeriod"/>
            </a:pPr>
            <a:endParaRPr lang="en-US">
              <a:cs typeface="Calibri"/>
            </a:endParaRPr>
          </a:p>
          <a:p>
            <a:pPr marL="514350" indent="-514350">
              <a:buAutoNum type="arabicPeriod"/>
            </a:pPr>
            <a:endParaRPr lang="en-US">
              <a:cs typeface="Calibri"/>
            </a:endParaRPr>
          </a:p>
        </p:txBody>
      </p:sp>
      <p:sp>
        <p:nvSpPr>
          <p:cNvPr id="4" name="Date Placeholder 3">
            <a:extLst>
              <a:ext uri="{FF2B5EF4-FFF2-40B4-BE49-F238E27FC236}">
                <a16:creationId xmlns:a16="http://schemas.microsoft.com/office/drawing/2014/main" id="{36875B5D-AAC7-68F0-CA01-BAAB2F873D79}"/>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52E61FC3-A658-F27D-ABE7-A8BEB0D51593}"/>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0BD6D45F-CADB-6716-A290-5EE1C4206B9E}"/>
              </a:ext>
            </a:extLst>
          </p:cNvPr>
          <p:cNvSpPr>
            <a:spLocks noGrp="1"/>
          </p:cNvSpPr>
          <p:nvPr>
            <p:ph type="sldNum" sz="quarter" idx="12"/>
          </p:nvPr>
        </p:nvSpPr>
        <p:spPr/>
        <p:txBody>
          <a:bodyPr/>
          <a:lstStyle/>
          <a:p>
            <a:fld id="{E850D903-3B9A-4AE2-8097-5C107B02E311}" type="slidenum">
              <a:rPr lang="en-IN" smtClean="0"/>
              <a:t>12</a:t>
            </a:fld>
            <a:endParaRPr lang="en-IN"/>
          </a:p>
        </p:txBody>
      </p:sp>
      <p:pic>
        <p:nvPicPr>
          <p:cNvPr id="9" name="Picture 9" descr="Graphical user interface&#10;&#10;Description automatically generated">
            <a:extLst>
              <a:ext uri="{FF2B5EF4-FFF2-40B4-BE49-F238E27FC236}">
                <a16:creationId xmlns:a16="http://schemas.microsoft.com/office/drawing/2014/main" id="{2BB570FD-208A-3552-D3A2-57D35C04F668}"/>
              </a:ext>
            </a:extLst>
          </p:cNvPr>
          <p:cNvPicPr>
            <a:picLocks noChangeAspect="1"/>
          </p:cNvPicPr>
          <p:nvPr/>
        </p:nvPicPr>
        <p:blipFill>
          <a:blip r:embed="rId3"/>
          <a:stretch>
            <a:fillRect/>
          </a:stretch>
        </p:blipFill>
        <p:spPr>
          <a:xfrm>
            <a:off x="4499295" y="3046841"/>
            <a:ext cx="7308209" cy="3219815"/>
          </a:xfrm>
          <a:prstGeom prst="rect">
            <a:avLst/>
          </a:prstGeom>
        </p:spPr>
      </p:pic>
      <p:sp>
        <p:nvSpPr>
          <p:cNvPr id="11" name="TextBox 10">
            <a:extLst>
              <a:ext uri="{FF2B5EF4-FFF2-40B4-BE49-F238E27FC236}">
                <a16:creationId xmlns:a16="http://schemas.microsoft.com/office/drawing/2014/main" id="{6320629C-6E3A-F52C-5A6B-2E04788F5A64}"/>
              </a:ext>
            </a:extLst>
          </p:cNvPr>
          <p:cNvSpPr txBox="1"/>
          <p:nvPr/>
        </p:nvSpPr>
        <p:spPr>
          <a:xfrm>
            <a:off x="699400" y="6167179"/>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Accelerated Computing with a Reconfigurable Dataflow Architecture[2021], </a:t>
            </a:r>
            <a:r>
              <a:rPr lang="en-US" err="1">
                <a:ea typeface="+mn-lt"/>
                <a:cs typeface="+mn-lt"/>
              </a:rPr>
              <a:t>SambaNova</a:t>
            </a:r>
            <a:r>
              <a:rPr lang="en-US">
                <a:ea typeface="+mn-lt"/>
                <a:cs typeface="+mn-lt"/>
              </a:rPr>
              <a:t> Systems.</a:t>
            </a:r>
            <a:endParaRPr lang="en-US"/>
          </a:p>
        </p:txBody>
      </p:sp>
    </p:spTree>
    <p:extLst>
      <p:ext uri="{BB962C8B-B14F-4D97-AF65-F5344CB8AC3E}">
        <p14:creationId xmlns:p14="http://schemas.microsoft.com/office/powerpoint/2010/main" val="412560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F3-702D-4BFE-F790-6E38880AEDA5}"/>
              </a:ext>
            </a:extLst>
          </p:cNvPr>
          <p:cNvSpPr>
            <a:spLocks noGrp="1"/>
          </p:cNvSpPr>
          <p:nvPr>
            <p:ph type="title"/>
          </p:nvPr>
        </p:nvSpPr>
        <p:spPr>
          <a:xfrm>
            <a:off x="839788" y="365125"/>
            <a:ext cx="10515600" cy="968883"/>
          </a:xfrm>
        </p:spPr>
        <p:txBody>
          <a:bodyPr/>
          <a:lstStyle/>
          <a:p>
            <a:r>
              <a:rPr lang="en-US" b="1">
                <a:cs typeface="Calibri Light"/>
              </a:rPr>
              <a:t>Train? Infer?</a:t>
            </a:r>
            <a:endParaRPr lang="en-US" b="1"/>
          </a:p>
        </p:txBody>
      </p:sp>
      <p:sp>
        <p:nvSpPr>
          <p:cNvPr id="8" name="Text Placeholder 7">
            <a:extLst>
              <a:ext uri="{FF2B5EF4-FFF2-40B4-BE49-F238E27FC236}">
                <a16:creationId xmlns:a16="http://schemas.microsoft.com/office/drawing/2014/main" id="{C7BA1D7A-450B-32C7-3577-7214CD67C93A}"/>
              </a:ext>
            </a:extLst>
          </p:cNvPr>
          <p:cNvSpPr>
            <a:spLocks noGrp="1"/>
          </p:cNvSpPr>
          <p:nvPr>
            <p:ph type="body" idx="1"/>
          </p:nvPr>
        </p:nvSpPr>
        <p:spPr>
          <a:xfrm>
            <a:off x="888426" y="1356908"/>
            <a:ext cx="5157787" cy="823912"/>
          </a:xfrm>
        </p:spPr>
        <p:txBody>
          <a:bodyPr vert="horz" lIns="91440" tIns="45720" rIns="91440" bIns="45720" rtlCol="0" anchor="ctr">
            <a:normAutofit/>
          </a:bodyPr>
          <a:lstStyle/>
          <a:p>
            <a:pPr algn="ctr"/>
            <a:r>
              <a:rPr lang="en-US" sz="2800">
                <a:cs typeface="Calibri"/>
              </a:rPr>
              <a:t>TRAINING</a:t>
            </a:r>
            <a:endParaRPr lang="en-US">
              <a:cs typeface="Calibri"/>
            </a:endParaRPr>
          </a:p>
        </p:txBody>
      </p:sp>
      <p:sp>
        <p:nvSpPr>
          <p:cNvPr id="3" name="Content Placeholder 2">
            <a:extLst>
              <a:ext uri="{FF2B5EF4-FFF2-40B4-BE49-F238E27FC236}">
                <a16:creationId xmlns:a16="http://schemas.microsoft.com/office/drawing/2014/main" id="{7B4A7E56-5651-BB7D-06B1-D5FB509381B9}"/>
              </a:ext>
            </a:extLst>
          </p:cNvPr>
          <p:cNvSpPr>
            <a:spLocks noGrp="1"/>
          </p:cNvSpPr>
          <p:nvPr>
            <p:ph sz="half" idx="2"/>
          </p:nvPr>
        </p:nvSpPr>
        <p:spPr>
          <a:xfrm>
            <a:off x="839788" y="2083543"/>
            <a:ext cx="5157787" cy="3684588"/>
          </a:xfrm>
        </p:spPr>
        <p:txBody>
          <a:bodyPr vert="horz" lIns="91440" tIns="45720" rIns="91440" bIns="45720" rtlCol="0" anchor="t">
            <a:normAutofit fontScale="92500"/>
          </a:bodyPr>
          <a:lstStyle/>
          <a:p>
            <a:pPr marL="514350" indent="-514350">
              <a:buAutoNum type="arabicPeriod"/>
            </a:pPr>
            <a:r>
              <a:rPr lang="en-US">
                <a:cs typeface="Calibri"/>
              </a:rPr>
              <a:t>Frequent memory updates (forward and back propagation)</a:t>
            </a:r>
          </a:p>
          <a:p>
            <a:pPr marL="514350" indent="-514350">
              <a:buAutoNum type="arabicPeriod"/>
            </a:pPr>
            <a:r>
              <a:rPr lang="en-US">
                <a:cs typeface="Calibri"/>
              </a:rPr>
              <a:t>Large models and parallelization constraints – distributed training is limited by off-chip bandwidth</a:t>
            </a:r>
          </a:p>
          <a:p>
            <a:pPr marL="514350" indent="-514350">
              <a:buAutoNum type="arabicPeriod"/>
            </a:pPr>
            <a:r>
              <a:rPr lang="en-US">
                <a:cs typeface="Calibri"/>
              </a:rPr>
              <a:t>Wider operands</a:t>
            </a:r>
          </a:p>
          <a:p>
            <a:pPr marL="514350" indent="-514350">
              <a:buAutoNum type="arabicPeriod"/>
            </a:pPr>
            <a:r>
              <a:rPr lang="en-US">
                <a:cs typeface="Calibri"/>
              </a:rPr>
              <a:t>Training is experimentation</a:t>
            </a:r>
          </a:p>
          <a:p>
            <a:pPr marL="514350" indent="-514350">
              <a:buAutoNum type="arabicPeriod"/>
            </a:pPr>
            <a:r>
              <a:rPr lang="en-US">
                <a:cs typeface="Calibri"/>
              </a:rPr>
              <a:t>Compute intensive</a:t>
            </a:r>
          </a:p>
          <a:p>
            <a:endParaRPr lang="en-US">
              <a:cs typeface="Calibri"/>
            </a:endParaRPr>
          </a:p>
          <a:p>
            <a:endParaRPr lang="en-US">
              <a:cs typeface="Calibri"/>
            </a:endParaRPr>
          </a:p>
        </p:txBody>
      </p:sp>
      <p:sp>
        <p:nvSpPr>
          <p:cNvPr id="9" name="Text Placeholder 8">
            <a:extLst>
              <a:ext uri="{FF2B5EF4-FFF2-40B4-BE49-F238E27FC236}">
                <a16:creationId xmlns:a16="http://schemas.microsoft.com/office/drawing/2014/main" id="{7FA31BFF-AADF-7A8B-38C5-9FDACDEEBD1E}"/>
              </a:ext>
            </a:extLst>
          </p:cNvPr>
          <p:cNvSpPr>
            <a:spLocks noGrp="1"/>
          </p:cNvSpPr>
          <p:nvPr>
            <p:ph type="body" sz="quarter" idx="3"/>
          </p:nvPr>
        </p:nvSpPr>
        <p:spPr>
          <a:xfrm>
            <a:off x="6164094" y="1356908"/>
            <a:ext cx="5183188" cy="823912"/>
          </a:xfrm>
        </p:spPr>
        <p:txBody>
          <a:bodyPr vert="horz" lIns="91440" tIns="45720" rIns="91440" bIns="45720" rtlCol="0" anchor="ctr">
            <a:normAutofit/>
          </a:bodyPr>
          <a:lstStyle/>
          <a:p>
            <a:pPr algn="ctr"/>
            <a:r>
              <a:rPr lang="en-US" sz="2800">
                <a:cs typeface="Calibri" panose="020F0502020204030204"/>
              </a:rPr>
              <a:t>INFERENCE</a:t>
            </a:r>
          </a:p>
        </p:txBody>
      </p:sp>
      <p:sp>
        <p:nvSpPr>
          <p:cNvPr id="7" name="Content Placeholder 6">
            <a:extLst>
              <a:ext uri="{FF2B5EF4-FFF2-40B4-BE49-F238E27FC236}">
                <a16:creationId xmlns:a16="http://schemas.microsoft.com/office/drawing/2014/main" id="{7CA1AC05-31EA-1CBC-08B2-4D804C04AB62}"/>
              </a:ext>
            </a:extLst>
          </p:cNvPr>
          <p:cNvSpPr>
            <a:spLocks noGrp="1"/>
          </p:cNvSpPr>
          <p:nvPr>
            <p:ph sz="quarter" idx="4"/>
          </p:nvPr>
        </p:nvSpPr>
        <p:spPr>
          <a:xfrm>
            <a:off x="6172200" y="2083543"/>
            <a:ext cx="5183188" cy="3684588"/>
          </a:xfrm>
        </p:spPr>
        <p:txBody>
          <a:bodyPr vert="horz" lIns="91440" tIns="45720" rIns="91440" bIns="45720" rtlCol="0" anchor="t">
            <a:normAutofit fontScale="92500"/>
          </a:bodyPr>
          <a:lstStyle/>
          <a:p>
            <a:pPr marL="514350" indent="-514350">
              <a:buAutoNum type="arabicPeriod"/>
            </a:pPr>
            <a:r>
              <a:rPr lang="en-US">
                <a:cs typeface="Calibri" panose="020F0502020204030204"/>
              </a:rPr>
              <a:t>Weights are only read once</a:t>
            </a:r>
          </a:p>
          <a:p>
            <a:pPr marL="514350" indent="-514350">
              <a:buAutoNum type="arabicPeriod"/>
            </a:pPr>
            <a:r>
              <a:rPr lang="en-US">
                <a:cs typeface="Calibri" panose="020F0502020204030204"/>
              </a:rPr>
              <a:t>Parallelization is easier</a:t>
            </a:r>
          </a:p>
          <a:p>
            <a:pPr marL="514350" indent="-514350">
              <a:buAutoNum type="arabicPeriod"/>
            </a:pPr>
            <a:r>
              <a:rPr lang="en-US">
                <a:cs typeface="Calibri" panose="020F0502020204030204"/>
              </a:rPr>
              <a:t>High precision is not a "need"</a:t>
            </a:r>
          </a:p>
          <a:p>
            <a:pPr marL="514350" indent="-514350">
              <a:buAutoNum type="arabicPeriod"/>
            </a:pPr>
            <a:r>
              <a:rPr lang="en-US">
                <a:cs typeface="Calibri" panose="020F0502020204030204"/>
              </a:rPr>
              <a:t>Inference is a one-time activity</a:t>
            </a:r>
          </a:p>
          <a:p>
            <a:pPr marL="514350" indent="-514350">
              <a:buAutoNum type="arabicPeriod"/>
            </a:pPr>
            <a:r>
              <a:rPr lang="en-US">
                <a:cs typeface="Calibri" panose="020F0502020204030204"/>
              </a:rPr>
              <a:t>Not as intensive as training</a:t>
            </a:r>
          </a:p>
        </p:txBody>
      </p:sp>
      <p:sp>
        <p:nvSpPr>
          <p:cNvPr id="4" name="Date Placeholder 3">
            <a:extLst>
              <a:ext uri="{FF2B5EF4-FFF2-40B4-BE49-F238E27FC236}">
                <a16:creationId xmlns:a16="http://schemas.microsoft.com/office/drawing/2014/main" id="{463A7A31-4477-AA8F-A0AD-134565283827}"/>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8807EFFF-C8B4-CC29-7331-88CC88C58909}"/>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C0922BF5-A255-C381-62BC-4FAC4B157AB9}"/>
              </a:ext>
            </a:extLst>
          </p:cNvPr>
          <p:cNvSpPr>
            <a:spLocks noGrp="1"/>
          </p:cNvSpPr>
          <p:nvPr>
            <p:ph type="sldNum" sz="quarter" idx="12"/>
          </p:nvPr>
        </p:nvSpPr>
        <p:spPr/>
        <p:txBody>
          <a:bodyPr/>
          <a:lstStyle/>
          <a:p>
            <a:fld id="{E850D903-3B9A-4AE2-8097-5C107B02E311}" type="slidenum">
              <a:rPr lang="en-IN" smtClean="0"/>
              <a:t>13</a:t>
            </a:fld>
            <a:endParaRPr lang="en-IN"/>
          </a:p>
        </p:txBody>
      </p:sp>
    </p:spTree>
    <p:extLst>
      <p:ext uri="{BB962C8B-B14F-4D97-AF65-F5344CB8AC3E}">
        <p14:creationId xmlns:p14="http://schemas.microsoft.com/office/powerpoint/2010/main" val="54151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2CB5-6EFA-C15F-B6C8-45DDB2F80191}"/>
              </a:ext>
            </a:extLst>
          </p:cNvPr>
          <p:cNvSpPr>
            <a:spLocks noGrp="1"/>
          </p:cNvSpPr>
          <p:nvPr>
            <p:ph type="title"/>
          </p:nvPr>
        </p:nvSpPr>
        <p:spPr>
          <a:xfrm>
            <a:off x="838200" y="402478"/>
            <a:ext cx="10515600" cy="1325563"/>
          </a:xfrm>
        </p:spPr>
        <p:txBody>
          <a:bodyPr/>
          <a:lstStyle/>
          <a:p>
            <a:r>
              <a:rPr lang="en-US" b="1">
                <a:cs typeface="Calibri Light"/>
              </a:rPr>
              <a:t>Some Common Strategies</a:t>
            </a:r>
            <a:endParaRPr lang="en-US" b="1"/>
          </a:p>
        </p:txBody>
      </p:sp>
      <p:sp>
        <p:nvSpPr>
          <p:cNvPr id="4" name="Content Placeholder 3">
            <a:extLst>
              <a:ext uri="{FF2B5EF4-FFF2-40B4-BE49-F238E27FC236}">
                <a16:creationId xmlns:a16="http://schemas.microsoft.com/office/drawing/2014/main" id="{D5FB39BE-D6B3-7873-706D-90FF3B1BF1E3}"/>
              </a:ext>
            </a:extLst>
          </p:cNvPr>
          <p:cNvSpPr>
            <a:spLocks noGrp="1"/>
          </p:cNvSpPr>
          <p:nvPr>
            <p:ph idx="1"/>
          </p:nvPr>
        </p:nvSpPr>
        <p:spPr/>
        <p:txBody>
          <a:bodyPr vert="horz" lIns="91440" tIns="45720" rIns="91440" bIns="45720" rtlCol="0" anchor="t">
            <a:normAutofit/>
          </a:bodyPr>
          <a:lstStyle/>
          <a:p>
            <a:r>
              <a:rPr lang="en-US">
                <a:ea typeface="+mn-lt"/>
                <a:cs typeface="+mn-lt"/>
              </a:rPr>
              <a:t>High Bandwidth and High Capacity Memories to store weights</a:t>
            </a:r>
          </a:p>
          <a:p>
            <a:r>
              <a:rPr lang="en-US">
                <a:ea typeface="+mn-lt"/>
                <a:cs typeface="+mn-lt"/>
              </a:rPr>
              <a:t>Matrix multiply and Vector operation units</a:t>
            </a:r>
          </a:p>
          <a:p>
            <a:pPr lvl="1"/>
            <a:r>
              <a:rPr lang="en-US">
                <a:ea typeface="+mn-lt"/>
                <a:cs typeface="+mn-lt"/>
              </a:rPr>
              <a:t>Systolic arrays and (explicit) dataflow architectures</a:t>
            </a:r>
          </a:p>
          <a:p>
            <a:r>
              <a:rPr lang="en-US">
                <a:ea typeface="+mn-lt"/>
                <a:cs typeface="+mn-lt"/>
              </a:rPr>
              <a:t>Large on-chip memories (weight pinning)</a:t>
            </a:r>
          </a:p>
          <a:p>
            <a:r>
              <a:rPr lang="en-US">
                <a:ea typeface="+mn-lt"/>
                <a:cs typeface="+mn-lt"/>
              </a:rPr>
              <a:t>Data types of varied precision (tailored for AI)</a:t>
            </a:r>
          </a:p>
          <a:p>
            <a:pPr lvl="1"/>
            <a:r>
              <a:rPr lang="en-US">
                <a:ea typeface="+mn-lt"/>
                <a:cs typeface="+mn-lt"/>
              </a:rPr>
              <a:t>FP32, TF32, BF16, FP16, DLFLT16, UINT8, INT8 and maybe INT4</a:t>
            </a:r>
            <a:endParaRPr lang="en-US">
              <a:cs typeface="Calibri"/>
            </a:endParaRPr>
          </a:p>
          <a:p>
            <a:pPr lvl="1"/>
            <a:r>
              <a:rPr lang="en-US">
                <a:cs typeface="Calibri"/>
              </a:rPr>
              <a:t>Size of datatype influences power</a:t>
            </a:r>
          </a:p>
          <a:p>
            <a:r>
              <a:rPr lang="en-US">
                <a:cs typeface="Calibri"/>
              </a:rPr>
              <a:t>SIMD execution, MIMD execution, SIMT execution!</a:t>
            </a:r>
          </a:p>
        </p:txBody>
      </p:sp>
      <p:sp>
        <p:nvSpPr>
          <p:cNvPr id="7" name="Date Placeholder 6">
            <a:extLst>
              <a:ext uri="{FF2B5EF4-FFF2-40B4-BE49-F238E27FC236}">
                <a16:creationId xmlns:a16="http://schemas.microsoft.com/office/drawing/2014/main" id="{5AA1D15B-8522-1491-2EFF-F11FFD330326}"/>
              </a:ext>
            </a:extLst>
          </p:cNvPr>
          <p:cNvSpPr>
            <a:spLocks noGrp="1"/>
          </p:cNvSpPr>
          <p:nvPr>
            <p:ph type="dt" sz="half" idx="10"/>
          </p:nvPr>
        </p:nvSpPr>
        <p:spPr/>
        <p:txBody>
          <a:bodyPr/>
          <a:lstStyle/>
          <a:p>
            <a:fld id="{DCE66ABC-86A0-4127-A414-8DE8A4D9ACD1}" type="datetime1">
              <a:rPr lang="en-IN" smtClean="0"/>
              <a:t>30-11-2022</a:t>
            </a:fld>
            <a:endParaRPr lang="en-IN"/>
          </a:p>
        </p:txBody>
      </p:sp>
      <p:sp>
        <p:nvSpPr>
          <p:cNvPr id="8" name="Footer Placeholder 7">
            <a:extLst>
              <a:ext uri="{FF2B5EF4-FFF2-40B4-BE49-F238E27FC236}">
                <a16:creationId xmlns:a16="http://schemas.microsoft.com/office/drawing/2014/main" id="{5871410A-70A6-DE7B-F79D-D4A48076B298}"/>
              </a:ext>
            </a:extLst>
          </p:cNvPr>
          <p:cNvSpPr>
            <a:spLocks noGrp="1"/>
          </p:cNvSpPr>
          <p:nvPr>
            <p:ph type="ftr" sz="quarter" idx="11"/>
          </p:nvPr>
        </p:nvSpPr>
        <p:spPr/>
        <p:txBody>
          <a:bodyPr/>
          <a:lstStyle/>
          <a:p>
            <a:r>
              <a:rPr lang="en-IN"/>
              <a:t>CS-6354</a:t>
            </a:r>
          </a:p>
        </p:txBody>
      </p:sp>
      <p:sp>
        <p:nvSpPr>
          <p:cNvPr id="9" name="Slide Number Placeholder 8">
            <a:extLst>
              <a:ext uri="{FF2B5EF4-FFF2-40B4-BE49-F238E27FC236}">
                <a16:creationId xmlns:a16="http://schemas.microsoft.com/office/drawing/2014/main" id="{5EEF129B-0A65-185A-C9DD-68E01633757C}"/>
              </a:ext>
            </a:extLst>
          </p:cNvPr>
          <p:cNvSpPr>
            <a:spLocks noGrp="1"/>
          </p:cNvSpPr>
          <p:nvPr>
            <p:ph type="sldNum" sz="quarter" idx="12"/>
          </p:nvPr>
        </p:nvSpPr>
        <p:spPr/>
        <p:txBody>
          <a:bodyPr/>
          <a:lstStyle/>
          <a:p>
            <a:fld id="{E850D903-3B9A-4AE2-8097-5C107B02E311}" type="slidenum">
              <a:rPr lang="en-IN" smtClean="0"/>
              <a:t>14</a:t>
            </a:fld>
            <a:endParaRPr lang="en-IN"/>
          </a:p>
        </p:txBody>
      </p:sp>
      <p:pic>
        <p:nvPicPr>
          <p:cNvPr id="10" name="Picture 10" descr="Graphical user interface&#10;&#10;Description automatically generated">
            <a:extLst>
              <a:ext uri="{FF2B5EF4-FFF2-40B4-BE49-F238E27FC236}">
                <a16:creationId xmlns:a16="http://schemas.microsoft.com/office/drawing/2014/main" id="{08A11D80-CCC1-F7A7-0520-1CDE990F0032}"/>
              </a:ext>
            </a:extLst>
          </p:cNvPr>
          <p:cNvPicPr>
            <a:picLocks noChangeAspect="1"/>
          </p:cNvPicPr>
          <p:nvPr/>
        </p:nvPicPr>
        <p:blipFill>
          <a:blip r:embed="rId2"/>
          <a:stretch>
            <a:fillRect/>
          </a:stretch>
        </p:blipFill>
        <p:spPr>
          <a:xfrm>
            <a:off x="4908902" y="2966184"/>
            <a:ext cx="6389225" cy="3210779"/>
          </a:xfrm>
          <a:prstGeom prst="rect">
            <a:avLst/>
          </a:prstGeom>
        </p:spPr>
      </p:pic>
      <p:sp>
        <p:nvSpPr>
          <p:cNvPr id="12" name="TextBox 11">
            <a:extLst>
              <a:ext uri="{FF2B5EF4-FFF2-40B4-BE49-F238E27FC236}">
                <a16:creationId xmlns:a16="http://schemas.microsoft.com/office/drawing/2014/main" id="{FB0A7E2B-43C0-FD38-477A-FF7387EEA991}"/>
              </a:ext>
            </a:extLst>
          </p:cNvPr>
          <p:cNvSpPr txBox="1"/>
          <p:nvPr/>
        </p:nvSpPr>
        <p:spPr>
          <a:xfrm>
            <a:off x="699400" y="6167179"/>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Accelerated Computing with a Reconfigurable Dataflow Architecture[2021], </a:t>
            </a:r>
            <a:r>
              <a:rPr lang="en-US" err="1">
                <a:ea typeface="+mn-lt"/>
                <a:cs typeface="+mn-lt"/>
              </a:rPr>
              <a:t>SambaNova</a:t>
            </a:r>
            <a:r>
              <a:rPr lang="en-US">
                <a:ea typeface="+mn-lt"/>
                <a:cs typeface="+mn-lt"/>
              </a:rPr>
              <a:t> Systems.</a:t>
            </a:r>
            <a:endParaRPr lang="en-US"/>
          </a:p>
        </p:txBody>
      </p:sp>
    </p:spTree>
    <p:extLst>
      <p:ext uri="{BB962C8B-B14F-4D97-AF65-F5344CB8AC3E}">
        <p14:creationId xmlns:p14="http://schemas.microsoft.com/office/powerpoint/2010/main" val="28752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5FE9-C1D7-E751-6B2D-D0157BC42493}"/>
              </a:ext>
            </a:extLst>
          </p:cNvPr>
          <p:cNvSpPr>
            <a:spLocks noGrp="1"/>
          </p:cNvSpPr>
          <p:nvPr>
            <p:ph type="title"/>
          </p:nvPr>
        </p:nvSpPr>
        <p:spPr>
          <a:xfrm>
            <a:off x="838200" y="365125"/>
            <a:ext cx="10499388" cy="871606"/>
          </a:xfrm>
        </p:spPr>
        <p:txBody>
          <a:bodyPr/>
          <a:lstStyle/>
          <a:p>
            <a:r>
              <a:rPr lang="en-US" b="1">
                <a:cs typeface="Calibri Light"/>
              </a:rPr>
              <a:t>Hardware and </a:t>
            </a:r>
            <a:r>
              <a:rPr lang="en-US" b="1" i="1">
                <a:solidFill>
                  <a:schemeClr val="accent1">
                    <a:lumMod val="75000"/>
                  </a:schemeClr>
                </a:solidFill>
                <a:cs typeface="Calibri Light"/>
              </a:rPr>
              <a:t>Software</a:t>
            </a:r>
            <a:r>
              <a:rPr lang="en-US" b="1">
                <a:cs typeface="Calibri Light"/>
              </a:rPr>
              <a:t> for AI/ML?  </a:t>
            </a:r>
          </a:p>
        </p:txBody>
      </p:sp>
      <p:pic>
        <p:nvPicPr>
          <p:cNvPr id="14" name="Picture 14" descr="Timeline&#10;&#10;Description automatically generated">
            <a:extLst>
              <a:ext uri="{FF2B5EF4-FFF2-40B4-BE49-F238E27FC236}">
                <a16:creationId xmlns:a16="http://schemas.microsoft.com/office/drawing/2014/main" id="{F742F6C3-207D-9D07-D42C-1C1A56E4ADF9}"/>
              </a:ext>
            </a:extLst>
          </p:cNvPr>
          <p:cNvPicPr>
            <a:picLocks noGrp="1" noChangeAspect="1"/>
          </p:cNvPicPr>
          <p:nvPr>
            <p:ph idx="1"/>
          </p:nvPr>
        </p:nvPicPr>
        <p:blipFill>
          <a:blip r:embed="rId3"/>
          <a:stretch>
            <a:fillRect/>
          </a:stretch>
        </p:blipFill>
        <p:spPr>
          <a:xfrm>
            <a:off x="837136" y="1371668"/>
            <a:ext cx="9431472" cy="4708018"/>
          </a:xfrm>
        </p:spPr>
      </p:pic>
      <p:sp>
        <p:nvSpPr>
          <p:cNvPr id="7" name="Date Placeholder 6">
            <a:extLst>
              <a:ext uri="{FF2B5EF4-FFF2-40B4-BE49-F238E27FC236}">
                <a16:creationId xmlns:a16="http://schemas.microsoft.com/office/drawing/2014/main" id="{5C3DD549-4D85-7C92-2CDC-1563772DC712}"/>
              </a:ext>
            </a:extLst>
          </p:cNvPr>
          <p:cNvSpPr>
            <a:spLocks noGrp="1"/>
          </p:cNvSpPr>
          <p:nvPr>
            <p:ph type="dt" sz="half" idx="10"/>
          </p:nvPr>
        </p:nvSpPr>
        <p:spPr/>
        <p:txBody>
          <a:bodyPr/>
          <a:lstStyle/>
          <a:p>
            <a:fld id="{DCE66ABC-86A0-4127-A414-8DE8A4D9ACD1}" type="datetime1">
              <a:rPr lang="en-IN" smtClean="0"/>
              <a:t>30-11-2022</a:t>
            </a:fld>
            <a:endParaRPr lang="en-IN"/>
          </a:p>
        </p:txBody>
      </p:sp>
      <p:sp>
        <p:nvSpPr>
          <p:cNvPr id="8" name="Footer Placeholder 7">
            <a:extLst>
              <a:ext uri="{FF2B5EF4-FFF2-40B4-BE49-F238E27FC236}">
                <a16:creationId xmlns:a16="http://schemas.microsoft.com/office/drawing/2014/main" id="{684AECCD-05AB-4C49-12A0-956B065430CB}"/>
              </a:ext>
            </a:extLst>
          </p:cNvPr>
          <p:cNvSpPr>
            <a:spLocks noGrp="1"/>
          </p:cNvSpPr>
          <p:nvPr>
            <p:ph type="ftr" sz="quarter" idx="11"/>
          </p:nvPr>
        </p:nvSpPr>
        <p:spPr/>
        <p:txBody>
          <a:bodyPr/>
          <a:lstStyle/>
          <a:p>
            <a:r>
              <a:rPr lang="en-IN"/>
              <a:t>CS-6354</a:t>
            </a:r>
          </a:p>
        </p:txBody>
      </p:sp>
      <p:sp>
        <p:nvSpPr>
          <p:cNvPr id="9" name="Slide Number Placeholder 8">
            <a:extLst>
              <a:ext uri="{FF2B5EF4-FFF2-40B4-BE49-F238E27FC236}">
                <a16:creationId xmlns:a16="http://schemas.microsoft.com/office/drawing/2014/main" id="{B2FA90B6-0E37-4D10-36AA-1A9E7607CF2A}"/>
              </a:ext>
            </a:extLst>
          </p:cNvPr>
          <p:cNvSpPr>
            <a:spLocks noGrp="1"/>
          </p:cNvSpPr>
          <p:nvPr>
            <p:ph type="sldNum" sz="quarter" idx="12"/>
          </p:nvPr>
        </p:nvSpPr>
        <p:spPr/>
        <p:txBody>
          <a:bodyPr/>
          <a:lstStyle/>
          <a:p>
            <a:fld id="{E850D903-3B9A-4AE2-8097-5C107B02E311}" type="slidenum">
              <a:rPr lang="en-IN" smtClean="0"/>
              <a:t>15</a:t>
            </a:fld>
            <a:endParaRPr lang="en-IN"/>
          </a:p>
        </p:txBody>
      </p:sp>
      <p:sp>
        <p:nvSpPr>
          <p:cNvPr id="13" name="TextBox 12">
            <a:extLst>
              <a:ext uri="{FF2B5EF4-FFF2-40B4-BE49-F238E27FC236}">
                <a16:creationId xmlns:a16="http://schemas.microsoft.com/office/drawing/2014/main" id="{6F79B2D5-3CC6-A7C7-E153-FC4DDCE3C465}"/>
              </a:ext>
            </a:extLst>
          </p:cNvPr>
          <p:cNvSpPr txBox="1"/>
          <p:nvPr/>
        </p:nvSpPr>
        <p:spPr>
          <a:xfrm>
            <a:off x="699400" y="6081040"/>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Accelerated Computing with a Reconfigurable Dataflow Architecture[2021], </a:t>
            </a:r>
            <a:r>
              <a:rPr lang="en-US" err="1">
                <a:ea typeface="+mn-lt"/>
                <a:cs typeface="+mn-lt"/>
              </a:rPr>
              <a:t>SambaNova</a:t>
            </a:r>
            <a:r>
              <a:rPr lang="en-US">
                <a:ea typeface="+mn-lt"/>
                <a:cs typeface="+mn-lt"/>
              </a:rPr>
              <a:t> Systems.</a:t>
            </a:r>
            <a:endParaRPr lang="en-US"/>
          </a:p>
        </p:txBody>
      </p:sp>
      <p:sp>
        <p:nvSpPr>
          <p:cNvPr id="15" name="TextBox 14">
            <a:extLst>
              <a:ext uri="{FF2B5EF4-FFF2-40B4-BE49-F238E27FC236}">
                <a16:creationId xmlns:a16="http://schemas.microsoft.com/office/drawing/2014/main" id="{D632EE4D-6D44-C5AC-2D97-56D7C7898F19}"/>
              </a:ext>
            </a:extLst>
          </p:cNvPr>
          <p:cNvSpPr txBox="1"/>
          <p:nvPr/>
        </p:nvSpPr>
        <p:spPr>
          <a:xfrm>
            <a:off x="5550715" y="1048624"/>
            <a:ext cx="68440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Safe to assume all the following works have a similar software stack.</a:t>
            </a:r>
          </a:p>
          <a:p>
            <a:endParaRPr lang="en-US">
              <a:cs typeface="Calibri"/>
            </a:endParaRPr>
          </a:p>
        </p:txBody>
      </p:sp>
    </p:spTree>
    <p:extLst>
      <p:ext uri="{BB962C8B-B14F-4D97-AF65-F5344CB8AC3E}">
        <p14:creationId xmlns:p14="http://schemas.microsoft.com/office/powerpoint/2010/main" val="20881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CE57-FAFF-1959-A096-3DB3E51FCDB2}"/>
              </a:ext>
            </a:extLst>
          </p:cNvPr>
          <p:cNvSpPr>
            <a:spLocks noGrp="1"/>
          </p:cNvSpPr>
          <p:nvPr>
            <p:ph type="title"/>
          </p:nvPr>
        </p:nvSpPr>
        <p:spPr/>
        <p:txBody>
          <a:bodyPr/>
          <a:lstStyle/>
          <a:p>
            <a:r>
              <a:rPr lang="en-US" b="1" err="1">
                <a:cs typeface="Calibri Light"/>
              </a:rPr>
              <a:t>DaDianNao</a:t>
            </a:r>
            <a:r>
              <a:rPr lang="en-US" b="1">
                <a:cs typeface="Calibri Light"/>
              </a:rPr>
              <a:t> - ASIC Accelerator</a:t>
            </a:r>
          </a:p>
        </p:txBody>
      </p:sp>
      <p:pic>
        <p:nvPicPr>
          <p:cNvPr id="7" name="Picture 7" descr="Diagram&#10;&#10;Description automatically generated">
            <a:extLst>
              <a:ext uri="{FF2B5EF4-FFF2-40B4-BE49-F238E27FC236}">
                <a16:creationId xmlns:a16="http://schemas.microsoft.com/office/drawing/2014/main" id="{43DC83E7-CCCC-37F3-D6B1-12AF4E3312DF}"/>
              </a:ext>
            </a:extLst>
          </p:cNvPr>
          <p:cNvPicPr>
            <a:picLocks noGrp="1" noChangeAspect="1"/>
          </p:cNvPicPr>
          <p:nvPr>
            <p:ph idx="1"/>
          </p:nvPr>
        </p:nvPicPr>
        <p:blipFill>
          <a:blip r:embed="rId3"/>
          <a:stretch>
            <a:fillRect/>
          </a:stretch>
        </p:blipFill>
        <p:spPr>
          <a:xfrm>
            <a:off x="670232" y="1374448"/>
            <a:ext cx="4843708" cy="2931248"/>
          </a:xfrm>
        </p:spPr>
      </p:pic>
      <p:sp>
        <p:nvSpPr>
          <p:cNvPr id="4" name="Date Placeholder 3">
            <a:extLst>
              <a:ext uri="{FF2B5EF4-FFF2-40B4-BE49-F238E27FC236}">
                <a16:creationId xmlns:a16="http://schemas.microsoft.com/office/drawing/2014/main" id="{F876809A-3A69-ED47-7B0A-0A552C998932}"/>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0327BB4E-BDF5-1DA0-DE3E-D92C0FC5411A}"/>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137BAAB8-0284-DC80-DFDE-84F2FBCFA1DD}"/>
              </a:ext>
            </a:extLst>
          </p:cNvPr>
          <p:cNvSpPr>
            <a:spLocks noGrp="1"/>
          </p:cNvSpPr>
          <p:nvPr>
            <p:ph type="sldNum" sz="quarter" idx="12"/>
          </p:nvPr>
        </p:nvSpPr>
        <p:spPr/>
        <p:txBody>
          <a:bodyPr/>
          <a:lstStyle/>
          <a:p>
            <a:fld id="{E850D903-3B9A-4AE2-8097-5C107B02E311}" type="slidenum">
              <a:rPr lang="en-IN" smtClean="0"/>
              <a:t>16</a:t>
            </a:fld>
            <a:endParaRPr lang="en-IN"/>
          </a:p>
        </p:txBody>
      </p:sp>
      <p:sp>
        <p:nvSpPr>
          <p:cNvPr id="8" name="TextBox 7">
            <a:extLst>
              <a:ext uri="{FF2B5EF4-FFF2-40B4-BE49-F238E27FC236}">
                <a16:creationId xmlns:a16="http://schemas.microsoft.com/office/drawing/2014/main" id="{B57BBD78-B54C-08E0-0733-BF8AD952830C}"/>
              </a:ext>
            </a:extLst>
          </p:cNvPr>
          <p:cNvSpPr txBox="1"/>
          <p:nvPr/>
        </p:nvSpPr>
        <p:spPr>
          <a:xfrm>
            <a:off x="5963478" y="1689651"/>
            <a:ext cx="510208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Training and Inference</a:t>
            </a:r>
          </a:p>
          <a:p>
            <a:pPr marL="285750" indent="-285750">
              <a:buFont typeface="Arial"/>
              <a:buChar char="•"/>
            </a:pPr>
            <a:r>
              <a:rPr lang="en-US">
                <a:cs typeface="Calibri" panose="020F0502020204030204"/>
              </a:rPr>
              <a:t>Tile based accelerator (recurring design choice)</a:t>
            </a:r>
          </a:p>
          <a:p>
            <a:pPr marL="285750" indent="-285750">
              <a:buFont typeface="Arial"/>
              <a:buChar char="•"/>
            </a:pPr>
            <a:r>
              <a:rPr lang="en-US" b="1">
                <a:cs typeface="Calibri" panose="020F0502020204030204"/>
              </a:rPr>
              <a:t>Uses Embedded DRAM (</a:t>
            </a:r>
            <a:r>
              <a:rPr lang="en-US" b="1" err="1">
                <a:cs typeface="Calibri" panose="020F0502020204030204"/>
              </a:rPr>
              <a:t>eDRAM</a:t>
            </a:r>
            <a:r>
              <a:rPr lang="en-US" b="1">
                <a:cs typeface="Calibri" panose="020F0502020204030204"/>
              </a:rPr>
              <a:t>) instead of SRAMs for density</a:t>
            </a:r>
          </a:p>
          <a:p>
            <a:pPr marL="285750" indent="-285750">
              <a:buFont typeface="Arial"/>
              <a:buChar char="•"/>
            </a:pPr>
            <a:r>
              <a:rPr lang="en-US" b="1">
                <a:cs typeface="Calibri" panose="020F0502020204030204"/>
              </a:rPr>
              <a:t>Weights are pinned to the </a:t>
            </a:r>
            <a:r>
              <a:rPr lang="en-US" b="1" err="1">
                <a:cs typeface="Calibri" panose="020F0502020204030204"/>
              </a:rPr>
              <a:t>eDRAM</a:t>
            </a:r>
            <a:r>
              <a:rPr lang="en-US" b="1">
                <a:cs typeface="Calibri" panose="020F0502020204030204"/>
              </a:rPr>
              <a:t> - limits off-chip memory access.</a:t>
            </a:r>
          </a:p>
          <a:p>
            <a:pPr marL="285750" indent="-285750">
              <a:buFont typeface="Arial"/>
              <a:buChar char="•"/>
            </a:pPr>
            <a:r>
              <a:rPr lang="en-US">
                <a:cs typeface="Calibri" panose="020F0502020204030204"/>
              </a:rPr>
              <a:t>More space to memory rather than compute</a:t>
            </a:r>
          </a:p>
          <a:p>
            <a:pPr marL="285750" indent="-285750">
              <a:buFont typeface="Arial"/>
              <a:buChar char="•"/>
            </a:pPr>
            <a:endParaRPr lang="en-US">
              <a:cs typeface="Calibri" panose="020F0502020204030204"/>
            </a:endParaRPr>
          </a:p>
        </p:txBody>
      </p:sp>
      <p:pic>
        <p:nvPicPr>
          <p:cNvPr id="9" name="Picture 9" descr="Diagram, schematic&#10;&#10;Description automatically generated">
            <a:extLst>
              <a:ext uri="{FF2B5EF4-FFF2-40B4-BE49-F238E27FC236}">
                <a16:creationId xmlns:a16="http://schemas.microsoft.com/office/drawing/2014/main" id="{5091DCF3-3B05-5D19-6AE3-B3615F44C221}"/>
              </a:ext>
            </a:extLst>
          </p:cNvPr>
          <p:cNvPicPr>
            <a:picLocks noChangeAspect="1"/>
          </p:cNvPicPr>
          <p:nvPr/>
        </p:nvPicPr>
        <p:blipFill>
          <a:blip r:embed="rId4"/>
          <a:stretch>
            <a:fillRect/>
          </a:stretch>
        </p:blipFill>
        <p:spPr>
          <a:xfrm>
            <a:off x="6477000" y="3631299"/>
            <a:ext cx="4585251" cy="2538793"/>
          </a:xfrm>
          <a:prstGeom prst="rect">
            <a:avLst/>
          </a:prstGeom>
        </p:spPr>
      </p:pic>
      <p:sp>
        <p:nvSpPr>
          <p:cNvPr id="10" name="TextBox 9">
            <a:extLst>
              <a:ext uri="{FF2B5EF4-FFF2-40B4-BE49-F238E27FC236}">
                <a16:creationId xmlns:a16="http://schemas.microsoft.com/office/drawing/2014/main" id="{F499C0C6-128F-4474-8203-749F7F01E67F}"/>
              </a:ext>
            </a:extLst>
          </p:cNvPr>
          <p:cNvSpPr txBox="1"/>
          <p:nvPr/>
        </p:nvSpPr>
        <p:spPr>
          <a:xfrm>
            <a:off x="669234" y="4320207"/>
            <a:ext cx="510208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mn-lt"/>
                <a:cs typeface="+mn-lt"/>
              </a:rPr>
              <a:t>Memory is split between tiles for high bandwidth.</a:t>
            </a:r>
            <a:endParaRPr lang="en-US" b="1">
              <a:cs typeface="Calibri" panose="020F0502020204030204"/>
            </a:endParaRPr>
          </a:p>
          <a:p>
            <a:pPr marL="285750" indent="-285750">
              <a:buFont typeface="Arial"/>
              <a:buChar char="•"/>
            </a:pPr>
            <a:r>
              <a:rPr lang="en-US">
                <a:cs typeface="Calibri" panose="020F0502020204030204"/>
              </a:rPr>
              <a:t>More MACs than contemporary GPUs</a:t>
            </a:r>
            <a:endParaRPr lang="en-US"/>
          </a:p>
          <a:p>
            <a:pPr marL="285750" indent="-285750">
              <a:buFont typeface="Arial"/>
              <a:buChar char="•"/>
            </a:pPr>
            <a:r>
              <a:rPr lang="en-US">
                <a:cs typeface="Calibri" panose="020F0502020204030204"/>
              </a:rPr>
              <a:t>36MB of </a:t>
            </a:r>
            <a:r>
              <a:rPr lang="en-US" err="1">
                <a:cs typeface="Calibri" panose="020F0502020204030204"/>
              </a:rPr>
              <a:t>eDRAM</a:t>
            </a:r>
            <a:r>
              <a:rPr lang="en-US">
                <a:cs typeface="Calibri" panose="020F0502020204030204"/>
              </a:rPr>
              <a:t> is insufficient for current ML model training.</a:t>
            </a:r>
          </a:p>
          <a:p>
            <a:pPr marL="285750" indent="-285750">
              <a:buFont typeface="Arial"/>
              <a:buChar char="•"/>
            </a:pPr>
            <a:endParaRPr lang="en-US">
              <a:cs typeface="Calibri" panose="020F0502020204030204"/>
            </a:endParaRPr>
          </a:p>
        </p:txBody>
      </p:sp>
      <p:sp>
        <p:nvSpPr>
          <p:cNvPr id="12" name="TextBox 11">
            <a:extLst>
              <a:ext uri="{FF2B5EF4-FFF2-40B4-BE49-F238E27FC236}">
                <a16:creationId xmlns:a16="http://schemas.microsoft.com/office/drawing/2014/main" id="{DA765599-84D2-CB84-09F6-7A2D6FCAA000}"/>
              </a:ext>
            </a:extLst>
          </p:cNvPr>
          <p:cNvSpPr txBox="1"/>
          <p:nvPr/>
        </p:nvSpPr>
        <p:spPr>
          <a:xfrm>
            <a:off x="752409" y="6107544"/>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DaDianNao</a:t>
            </a:r>
            <a:r>
              <a:rPr lang="en-US">
                <a:cs typeface="Calibri"/>
              </a:rPr>
              <a:t>: A Machine-Learning Supercomputer [ISCA 2014], Chen et al.  </a:t>
            </a:r>
          </a:p>
        </p:txBody>
      </p:sp>
    </p:spTree>
    <p:extLst>
      <p:ext uri="{BB962C8B-B14F-4D97-AF65-F5344CB8AC3E}">
        <p14:creationId xmlns:p14="http://schemas.microsoft.com/office/powerpoint/2010/main" val="2827633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B6D9-2434-078D-E203-1D16C8407A11}"/>
              </a:ext>
            </a:extLst>
          </p:cNvPr>
          <p:cNvSpPr>
            <a:spLocks noGrp="1"/>
          </p:cNvSpPr>
          <p:nvPr>
            <p:ph type="title"/>
          </p:nvPr>
        </p:nvSpPr>
        <p:spPr/>
        <p:txBody>
          <a:bodyPr/>
          <a:lstStyle/>
          <a:p>
            <a:r>
              <a:rPr lang="en-US" b="1">
                <a:cs typeface="Calibri Light"/>
              </a:rPr>
              <a:t>Google TPU v1 and v4i - ASIC Inference</a:t>
            </a:r>
            <a:r>
              <a:rPr lang="en-US" b="1" i="1">
                <a:cs typeface="Calibri Light"/>
              </a:rPr>
              <a:t> </a:t>
            </a:r>
            <a:r>
              <a:rPr lang="en-US" b="1">
                <a:cs typeface="Calibri Light"/>
              </a:rPr>
              <a:t>accelerators</a:t>
            </a:r>
            <a:endParaRPr lang="en-US" b="1"/>
          </a:p>
        </p:txBody>
      </p:sp>
      <p:pic>
        <p:nvPicPr>
          <p:cNvPr id="12" name="Picture 12" descr="Graphical user interface, diagram, application&#10;&#10;Description automatically generated">
            <a:extLst>
              <a:ext uri="{FF2B5EF4-FFF2-40B4-BE49-F238E27FC236}">
                <a16:creationId xmlns:a16="http://schemas.microsoft.com/office/drawing/2014/main" id="{EDFB2FAE-43D0-EC51-4CF5-F976059EA587}"/>
              </a:ext>
            </a:extLst>
          </p:cNvPr>
          <p:cNvPicPr>
            <a:picLocks noGrp="1" noChangeAspect="1"/>
          </p:cNvPicPr>
          <p:nvPr>
            <p:ph idx="1"/>
          </p:nvPr>
        </p:nvPicPr>
        <p:blipFill>
          <a:blip r:embed="rId3"/>
          <a:stretch>
            <a:fillRect/>
          </a:stretch>
        </p:blipFill>
        <p:spPr>
          <a:xfrm>
            <a:off x="586505" y="1687080"/>
            <a:ext cx="3987808" cy="4351338"/>
          </a:xfrm>
        </p:spPr>
      </p:pic>
      <p:sp>
        <p:nvSpPr>
          <p:cNvPr id="4" name="Date Placeholder 3">
            <a:extLst>
              <a:ext uri="{FF2B5EF4-FFF2-40B4-BE49-F238E27FC236}">
                <a16:creationId xmlns:a16="http://schemas.microsoft.com/office/drawing/2014/main" id="{4CCFBDE4-56FA-6C49-B198-E846E8444C12}"/>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90A1DEF4-EBD4-3C95-2A3C-72CBEFBF8627}"/>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89C50F76-7E3B-2799-599D-85A3C34F251C}"/>
              </a:ext>
            </a:extLst>
          </p:cNvPr>
          <p:cNvSpPr>
            <a:spLocks noGrp="1"/>
          </p:cNvSpPr>
          <p:nvPr>
            <p:ph type="sldNum" sz="quarter" idx="12"/>
          </p:nvPr>
        </p:nvSpPr>
        <p:spPr/>
        <p:txBody>
          <a:bodyPr/>
          <a:lstStyle/>
          <a:p>
            <a:fld id="{E850D903-3B9A-4AE2-8097-5C107B02E311}" type="slidenum">
              <a:rPr lang="en-IN" smtClean="0"/>
              <a:t>17</a:t>
            </a:fld>
            <a:endParaRPr lang="en-IN"/>
          </a:p>
        </p:txBody>
      </p:sp>
      <p:sp>
        <p:nvSpPr>
          <p:cNvPr id="11" name="TextBox 10">
            <a:extLst>
              <a:ext uri="{FF2B5EF4-FFF2-40B4-BE49-F238E27FC236}">
                <a16:creationId xmlns:a16="http://schemas.microsoft.com/office/drawing/2014/main" id="{25C0E1FD-97C6-5141-4475-FF23D8611873}"/>
              </a:ext>
            </a:extLst>
          </p:cNvPr>
          <p:cNvSpPr txBox="1"/>
          <p:nvPr/>
        </p:nvSpPr>
        <p:spPr>
          <a:xfrm>
            <a:off x="4853957" y="5160014"/>
            <a:ext cx="65170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In-Datacenter Performance Analysis of a Tensor Processing Unit (ISCA 2017), Jouppi et al.</a:t>
            </a:r>
          </a:p>
          <a:p>
            <a:r>
              <a:rPr lang="en-US">
                <a:cs typeface="Calibri"/>
              </a:rPr>
              <a:t>Ten lessons from Three Generations Shaped Google's TPUv4i (ISCA 2021), Jouppi et al.</a:t>
            </a:r>
          </a:p>
        </p:txBody>
      </p:sp>
      <p:sp>
        <p:nvSpPr>
          <p:cNvPr id="13" name="TextBox 12">
            <a:extLst>
              <a:ext uri="{FF2B5EF4-FFF2-40B4-BE49-F238E27FC236}">
                <a16:creationId xmlns:a16="http://schemas.microsoft.com/office/drawing/2014/main" id="{9093EB01-CE9E-CF6F-ECA4-B62FC435766F}"/>
              </a:ext>
            </a:extLst>
          </p:cNvPr>
          <p:cNvSpPr txBox="1"/>
          <p:nvPr/>
        </p:nvSpPr>
        <p:spPr>
          <a:xfrm>
            <a:off x="4856922" y="1239641"/>
            <a:ext cx="695922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Inference only accelerators targeted for MLP, RNN-LSTM and CNN (in v1 - 2015)</a:t>
            </a:r>
          </a:p>
          <a:p>
            <a:pPr marL="285750" indent="-285750">
              <a:buFont typeface="Arial"/>
              <a:buChar char="•"/>
            </a:pPr>
            <a:r>
              <a:rPr lang="en-US">
                <a:cs typeface="Calibri" panose="020F0502020204030204"/>
              </a:rPr>
              <a:t>Support for BERT, transformer encoder and LSTM decoder, Wave RNN (2020).</a:t>
            </a:r>
          </a:p>
          <a:p>
            <a:endParaRPr lang="en-US">
              <a:cs typeface="Calibri" panose="020F0502020204030204"/>
            </a:endParaRPr>
          </a:p>
          <a:p>
            <a:r>
              <a:rPr lang="en-US">
                <a:cs typeface="Calibri" panose="020F0502020204030204"/>
              </a:rPr>
              <a:t>TPU v4i details:</a:t>
            </a:r>
          </a:p>
          <a:p>
            <a:pPr marL="285750" indent="-285750">
              <a:buFont typeface="Arial"/>
              <a:buChar char="•"/>
            </a:pPr>
            <a:r>
              <a:rPr lang="en-US">
                <a:cs typeface="Calibri" panose="020F0502020204030204"/>
              </a:rPr>
              <a:t>128MB common memory allows reuse of weights during inference</a:t>
            </a:r>
          </a:p>
          <a:p>
            <a:pPr marL="285750" indent="-285750">
              <a:buFont typeface="Arial"/>
              <a:buChar char="•"/>
            </a:pPr>
            <a:r>
              <a:rPr lang="en-US">
                <a:cs typeface="Calibri" panose="020F0502020204030204"/>
              </a:rPr>
              <a:t>Inference in batches</a:t>
            </a:r>
          </a:p>
          <a:p>
            <a:pPr marL="285750" indent="-285750">
              <a:buFont typeface="Arial"/>
              <a:buChar char="•"/>
            </a:pPr>
            <a:r>
              <a:rPr lang="en-US" b="1">
                <a:cs typeface="Calibri" panose="020F0502020204030204"/>
              </a:rPr>
              <a:t>Systolic array Matrix Multiplication - 4x 128x128</a:t>
            </a:r>
          </a:p>
          <a:p>
            <a:pPr marL="285750" indent="-285750">
              <a:buFont typeface="Arial"/>
              <a:buChar char="•"/>
            </a:pPr>
            <a:r>
              <a:rPr lang="en-US" b="1">
                <a:cs typeface="Calibri" panose="020F0502020204030204"/>
              </a:rPr>
              <a:t>XLA compiler compiles the NN models.</a:t>
            </a:r>
          </a:p>
          <a:p>
            <a:pPr marL="285750" indent="-285750">
              <a:buFont typeface="Arial"/>
              <a:buChar char="•"/>
            </a:pPr>
            <a:r>
              <a:rPr lang="en-US" b="1">
                <a:cs typeface="Calibri" panose="020F0502020204030204"/>
              </a:rPr>
              <a:t>322b VLIW ISA</a:t>
            </a:r>
          </a:p>
          <a:p>
            <a:pPr marL="285750" indent="-285750">
              <a:buFont typeface="Arial"/>
              <a:buChar char="•"/>
            </a:pPr>
            <a:r>
              <a:rPr lang="en-US" b="1">
                <a:cs typeface="Calibri" panose="020F0502020204030204"/>
              </a:rPr>
              <a:t>175W TDP - Air cooled</a:t>
            </a:r>
          </a:p>
          <a:p>
            <a:pPr marL="285750" indent="-285750">
              <a:buFont typeface="Arial"/>
              <a:buChar char="•"/>
            </a:pPr>
            <a:r>
              <a:rPr lang="en-US">
                <a:cs typeface="Calibri" panose="020F0502020204030204"/>
              </a:rPr>
              <a:t>on-chip interconnect</a:t>
            </a:r>
          </a:p>
          <a:p>
            <a:pPr marL="285750" indent="-285750">
              <a:buFont typeface="Arial"/>
              <a:buChar char="•"/>
            </a:pPr>
            <a:r>
              <a:rPr lang="en-US">
                <a:cs typeface="Calibri" panose="020F0502020204030204"/>
              </a:rPr>
              <a:t>bf16/int8</a:t>
            </a:r>
          </a:p>
        </p:txBody>
      </p:sp>
    </p:spTree>
    <p:extLst>
      <p:ext uri="{BB962C8B-B14F-4D97-AF65-F5344CB8AC3E}">
        <p14:creationId xmlns:p14="http://schemas.microsoft.com/office/powerpoint/2010/main" val="305897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5194B-1B49-B662-BF36-ED4FCBC4EE35}"/>
              </a:ext>
            </a:extLst>
          </p:cNvPr>
          <p:cNvSpPr>
            <a:spLocks noGrp="1"/>
          </p:cNvSpPr>
          <p:nvPr>
            <p:ph type="title"/>
          </p:nvPr>
        </p:nvSpPr>
        <p:spPr/>
        <p:txBody>
          <a:bodyPr/>
          <a:lstStyle/>
          <a:p>
            <a:r>
              <a:rPr lang="en-US" b="1">
                <a:cs typeface="Calibri Light"/>
              </a:rPr>
              <a:t>Google TPU v2 and v3: ASIC Training Accelerators</a:t>
            </a:r>
            <a:endParaRPr lang="en-US" b="1"/>
          </a:p>
        </p:txBody>
      </p:sp>
      <p:pic>
        <p:nvPicPr>
          <p:cNvPr id="7" name="Picture 7" descr="Diagram&#10;&#10;Description automatically generated">
            <a:extLst>
              <a:ext uri="{FF2B5EF4-FFF2-40B4-BE49-F238E27FC236}">
                <a16:creationId xmlns:a16="http://schemas.microsoft.com/office/drawing/2014/main" id="{91870C15-C02A-0C0F-C1EB-8B14883BA853}"/>
              </a:ext>
            </a:extLst>
          </p:cNvPr>
          <p:cNvPicPr>
            <a:picLocks noGrp="1" noChangeAspect="1"/>
          </p:cNvPicPr>
          <p:nvPr>
            <p:ph idx="1"/>
          </p:nvPr>
        </p:nvPicPr>
        <p:blipFill>
          <a:blip r:embed="rId3"/>
          <a:stretch>
            <a:fillRect/>
          </a:stretch>
        </p:blipFill>
        <p:spPr>
          <a:xfrm>
            <a:off x="2929559" y="1688375"/>
            <a:ext cx="6134100" cy="2190750"/>
          </a:xfrm>
        </p:spPr>
      </p:pic>
      <p:sp>
        <p:nvSpPr>
          <p:cNvPr id="4" name="Date Placeholder 3">
            <a:extLst>
              <a:ext uri="{FF2B5EF4-FFF2-40B4-BE49-F238E27FC236}">
                <a16:creationId xmlns:a16="http://schemas.microsoft.com/office/drawing/2014/main" id="{CE291948-5B34-0486-9604-3F881C1606BD}"/>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D69DF431-A672-C150-BF24-17FB4AA94A59}"/>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F0324E49-6DE5-F012-73B6-34383859483C}"/>
              </a:ext>
            </a:extLst>
          </p:cNvPr>
          <p:cNvSpPr>
            <a:spLocks noGrp="1"/>
          </p:cNvSpPr>
          <p:nvPr>
            <p:ph type="sldNum" sz="quarter" idx="12"/>
          </p:nvPr>
        </p:nvSpPr>
        <p:spPr/>
        <p:txBody>
          <a:bodyPr/>
          <a:lstStyle/>
          <a:p>
            <a:fld id="{E850D903-3B9A-4AE2-8097-5C107B02E311}" type="slidenum">
              <a:rPr lang="en-IN" smtClean="0"/>
              <a:t>18</a:t>
            </a:fld>
            <a:endParaRPr lang="en-IN"/>
          </a:p>
        </p:txBody>
      </p:sp>
      <p:sp>
        <p:nvSpPr>
          <p:cNvPr id="8" name="TextBox 7">
            <a:extLst>
              <a:ext uri="{FF2B5EF4-FFF2-40B4-BE49-F238E27FC236}">
                <a16:creationId xmlns:a16="http://schemas.microsoft.com/office/drawing/2014/main" id="{58E2A8E1-7C56-7D8A-4F79-9A1A79D49DB6}"/>
              </a:ext>
            </a:extLst>
          </p:cNvPr>
          <p:cNvSpPr txBox="1"/>
          <p:nvPr/>
        </p:nvSpPr>
        <p:spPr>
          <a:xfrm>
            <a:off x="1086255" y="3988340"/>
            <a:ext cx="4798978" cy="19617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9D5951B9-A78E-E18B-D889-AD29339FE475}"/>
              </a:ext>
            </a:extLst>
          </p:cNvPr>
          <p:cNvSpPr txBox="1"/>
          <p:nvPr/>
        </p:nvSpPr>
        <p:spPr>
          <a:xfrm>
            <a:off x="1076385" y="3994050"/>
            <a:ext cx="1040098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v2 and v3 were built around the v1 inference chip.</a:t>
            </a:r>
          </a:p>
          <a:p>
            <a:pPr marL="342900" indent="-342900">
              <a:buAutoNum type="arabicPeriod"/>
            </a:pPr>
            <a:r>
              <a:rPr lang="en-US" b="1">
                <a:cs typeface="Calibri"/>
              </a:rPr>
              <a:t>Larger matrix multiply unit</a:t>
            </a:r>
          </a:p>
          <a:p>
            <a:pPr marL="342900" indent="-342900">
              <a:buAutoNum type="arabicPeriod"/>
            </a:pPr>
            <a:r>
              <a:rPr lang="en-US" b="1">
                <a:cs typeface="Calibri"/>
              </a:rPr>
              <a:t>High Bandwidth Memory with a vector scratch pad memory (SRAM)</a:t>
            </a:r>
          </a:p>
          <a:p>
            <a:pPr marL="342900" indent="-342900">
              <a:buAutoNum type="arabicPeriod"/>
            </a:pPr>
            <a:r>
              <a:rPr lang="en-US" b="1">
                <a:cs typeface="Calibri"/>
              </a:rPr>
              <a:t>Support for bf16 (Matrix Multiplication), fp32 (accumulation)</a:t>
            </a:r>
          </a:p>
          <a:p>
            <a:pPr marL="342900" indent="-342900">
              <a:buAutoNum type="arabicPeriod"/>
            </a:pPr>
            <a:r>
              <a:rPr lang="en-US">
                <a:cs typeface="Calibri"/>
              </a:rPr>
              <a:t>Activation pipeline is replaced with a more </a:t>
            </a:r>
            <a:r>
              <a:rPr lang="en-US" b="1">
                <a:cs typeface="Calibri"/>
              </a:rPr>
              <a:t>general purpose vector compute unit</a:t>
            </a:r>
            <a:r>
              <a:rPr lang="en-US">
                <a:cs typeface="Calibri"/>
              </a:rPr>
              <a:t> for training</a:t>
            </a:r>
          </a:p>
          <a:p>
            <a:pPr marL="342900" indent="-342900">
              <a:buAutoNum type="arabicPeriod"/>
            </a:pPr>
            <a:r>
              <a:rPr lang="en-US" b="1">
                <a:cs typeface="Calibri"/>
              </a:rPr>
              <a:t>On and off-chip networking for parallelization at scale. (2 cores per chip)</a:t>
            </a:r>
          </a:p>
          <a:p>
            <a:pPr marL="342900" indent="-342900">
              <a:buAutoNum type="arabicPeriod"/>
            </a:pPr>
            <a:r>
              <a:rPr lang="en-US">
                <a:cs typeface="Calibri"/>
              </a:rPr>
              <a:t>XLA compiler support. Same VLIW ISA</a:t>
            </a:r>
          </a:p>
          <a:p>
            <a:pPr marL="342900" indent="-342900">
              <a:buAutoNum type="arabicPeriod"/>
            </a:pPr>
            <a:endParaRPr lang="en-US">
              <a:cs typeface="Calibri"/>
            </a:endParaRPr>
          </a:p>
          <a:p>
            <a:endParaRPr lang="en-US">
              <a:cs typeface="Calibri"/>
            </a:endParaRPr>
          </a:p>
          <a:p>
            <a:pPr marL="342900" indent="-342900">
              <a:buAutoNum type="arabicPeriod"/>
            </a:pPr>
            <a:endParaRPr lang="en-US">
              <a:cs typeface="Calibri"/>
            </a:endParaRPr>
          </a:p>
        </p:txBody>
      </p:sp>
      <p:sp>
        <p:nvSpPr>
          <p:cNvPr id="10" name="TextBox 9">
            <a:extLst>
              <a:ext uri="{FF2B5EF4-FFF2-40B4-BE49-F238E27FC236}">
                <a16:creationId xmlns:a16="http://schemas.microsoft.com/office/drawing/2014/main" id="{73E5E939-DB40-9669-19EE-5096F7370A87}"/>
              </a:ext>
            </a:extLst>
          </p:cNvPr>
          <p:cNvSpPr txBox="1"/>
          <p:nvPr/>
        </p:nvSpPr>
        <p:spPr>
          <a:xfrm>
            <a:off x="752409" y="6107544"/>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Design Process of Google's Training Chips: TPUv2 and TPUv3 [2021], Norrie et al.</a:t>
            </a:r>
          </a:p>
        </p:txBody>
      </p:sp>
    </p:spTree>
    <p:extLst>
      <p:ext uri="{BB962C8B-B14F-4D97-AF65-F5344CB8AC3E}">
        <p14:creationId xmlns:p14="http://schemas.microsoft.com/office/powerpoint/2010/main" val="3323079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13F9-D04C-5747-07E3-4C39E6E95570}"/>
              </a:ext>
            </a:extLst>
          </p:cNvPr>
          <p:cNvSpPr>
            <a:spLocks noGrp="1"/>
          </p:cNvSpPr>
          <p:nvPr>
            <p:ph type="title"/>
          </p:nvPr>
        </p:nvSpPr>
        <p:spPr/>
        <p:txBody>
          <a:bodyPr/>
          <a:lstStyle/>
          <a:p>
            <a:r>
              <a:rPr lang="en-US" b="1">
                <a:cs typeface="Calibri Light"/>
              </a:rPr>
              <a:t>AI Accelerator on IBM </a:t>
            </a:r>
            <a:r>
              <a:rPr lang="en-US" b="1" err="1">
                <a:cs typeface="Calibri Light"/>
              </a:rPr>
              <a:t>Telum</a:t>
            </a:r>
            <a:r>
              <a:rPr lang="en-US" b="1">
                <a:cs typeface="Calibri Light"/>
              </a:rPr>
              <a:t> - ASIC</a:t>
            </a:r>
            <a:endParaRPr lang="en-US" b="1"/>
          </a:p>
        </p:txBody>
      </p:sp>
      <p:pic>
        <p:nvPicPr>
          <p:cNvPr id="7" name="Picture 7" descr="Graphical user interface, diagram, application&#10;&#10;Description automatically generated">
            <a:extLst>
              <a:ext uri="{FF2B5EF4-FFF2-40B4-BE49-F238E27FC236}">
                <a16:creationId xmlns:a16="http://schemas.microsoft.com/office/drawing/2014/main" id="{C53B9A41-3FA0-400E-49FA-95B5AD0723ED}"/>
              </a:ext>
            </a:extLst>
          </p:cNvPr>
          <p:cNvPicPr>
            <a:picLocks noGrp="1" noChangeAspect="1"/>
          </p:cNvPicPr>
          <p:nvPr>
            <p:ph idx="1"/>
          </p:nvPr>
        </p:nvPicPr>
        <p:blipFill>
          <a:blip r:embed="rId3"/>
          <a:stretch>
            <a:fillRect/>
          </a:stretch>
        </p:blipFill>
        <p:spPr>
          <a:xfrm>
            <a:off x="215107" y="1712135"/>
            <a:ext cx="3833744" cy="3783892"/>
          </a:xfrm>
        </p:spPr>
      </p:pic>
      <p:sp>
        <p:nvSpPr>
          <p:cNvPr id="4" name="Date Placeholder 3">
            <a:extLst>
              <a:ext uri="{FF2B5EF4-FFF2-40B4-BE49-F238E27FC236}">
                <a16:creationId xmlns:a16="http://schemas.microsoft.com/office/drawing/2014/main" id="{3F51A75D-8A1A-ABAF-F0C2-AC4AA0AF8C6B}"/>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A28AA4F2-3557-DEF7-5BA6-D4C9C59AC53C}"/>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FFE492E7-4C96-2EAB-B60D-15CA3C5A8825}"/>
              </a:ext>
            </a:extLst>
          </p:cNvPr>
          <p:cNvSpPr>
            <a:spLocks noGrp="1"/>
          </p:cNvSpPr>
          <p:nvPr>
            <p:ph type="sldNum" sz="quarter" idx="12"/>
          </p:nvPr>
        </p:nvSpPr>
        <p:spPr/>
        <p:txBody>
          <a:bodyPr/>
          <a:lstStyle/>
          <a:p>
            <a:fld id="{E850D903-3B9A-4AE2-8097-5C107B02E311}" type="slidenum">
              <a:rPr lang="en-IN" smtClean="0"/>
              <a:t>19</a:t>
            </a:fld>
            <a:endParaRPr lang="en-IN"/>
          </a:p>
        </p:txBody>
      </p:sp>
      <p:sp>
        <p:nvSpPr>
          <p:cNvPr id="9" name="TextBox 8">
            <a:extLst>
              <a:ext uri="{FF2B5EF4-FFF2-40B4-BE49-F238E27FC236}">
                <a16:creationId xmlns:a16="http://schemas.microsoft.com/office/drawing/2014/main" id="{AA1FA667-5CFC-87BA-C262-138B1088C13F}"/>
              </a:ext>
            </a:extLst>
          </p:cNvPr>
          <p:cNvSpPr txBox="1"/>
          <p:nvPr/>
        </p:nvSpPr>
        <p:spPr>
          <a:xfrm>
            <a:off x="752409" y="6107544"/>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AI Accelerator on IBM </a:t>
            </a:r>
            <a:r>
              <a:rPr lang="en-US" err="1">
                <a:ea typeface="+mn-lt"/>
                <a:cs typeface="+mn-lt"/>
              </a:rPr>
              <a:t>Telum</a:t>
            </a:r>
            <a:r>
              <a:rPr lang="en-US">
                <a:ea typeface="+mn-lt"/>
                <a:cs typeface="+mn-lt"/>
              </a:rPr>
              <a:t> Processor [2022], </a:t>
            </a:r>
            <a:r>
              <a:rPr lang="en-US" err="1">
                <a:ea typeface="+mn-lt"/>
                <a:cs typeface="+mn-lt"/>
              </a:rPr>
              <a:t>Lichtenau</a:t>
            </a:r>
            <a:r>
              <a:rPr lang="en-US">
                <a:ea typeface="+mn-lt"/>
                <a:cs typeface="+mn-lt"/>
              </a:rPr>
              <a:t> et el.</a:t>
            </a:r>
            <a:endParaRPr lang="en-US"/>
          </a:p>
        </p:txBody>
      </p:sp>
      <p:sp>
        <p:nvSpPr>
          <p:cNvPr id="12" name="TextBox 11">
            <a:extLst>
              <a:ext uri="{FF2B5EF4-FFF2-40B4-BE49-F238E27FC236}">
                <a16:creationId xmlns:a16="http://schemas.microsoft.com/office/drawing/2014/main" id="{114768A7-2670-B1EF-F41A-0ED7BB863068}"/>
              </a:ext>
            </a:extLst>
          </p:cNvPr>
          <p:cNvSpPr txBox="1"/>
          <p:nvPr/>
        </p:nvSpPr>
        <p:spPr>
          <a:xfrm>
            <a:off x="4215320" y="1802708"/>
            <a:ext cx="682557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On-chip accelerator for inference.</a:t>
            </a:r>
          </a:p>
          <a:p>
            <a:pPr marL="285750" indent="-285750">
              <a:buFont typeface="Arial"/>
              <a:buChar char="•"/>
            </a:pPr>
            <a:r>
              <a:rPr lang="en-US" b="1">
                <a:cs typeface="Calibri" panose="020F0502020204030204"/>
              </a:rPr>
              <a:t>Primarily for privacy and latency concerns</a:t>
            </a:r>
          </a:p>
          <a:p>
            <a:pPr marL="285750" indent="-285750">
              <a:buFont typeface="Arial"/>
              <a:buChar char="•"/>
            </a:pPr>
            <a:r>
              <a:rPr lang="en-US">
                <a:cs typeface="Calibri" panose="020F0502020204030204"/>
              </a:rPr>
              <a:t>All threads on the multicore can offload</a:t>
            </a:r>
          </a:p>
          <a:p>
            <a:pPr marL="285750" indent="-285750">
              <a:buFont typeface="Arial"/>
              <a:buChar char="•"/>
            </a:pPr>
            <a:r>
              <a:rPr lang="en-US">
                <a:cs typeface="Calibri" panose="020F0502020204030204"/>
              </a:rPr>
              <a:t>Interfaced shared L2 cache</a:t>
            </a:r>
          </a:p>
          <a:p>
            <a:pPr marL="742950" lvl="1" indent="-285750">
              <a:buFont typeface="Arial"/>
              <a:buChar char="•"/>
            </a:pPr>
            <a:r>
              <a:rPr lang="en-US" b="1">
                <a:cs typeface="Calibri" panose="020F0502020204030204"/>
              </a:rPr>
              <a:t>Coherency is maintained with firmware</a:t>
            </a:r>
          </a:p>
          <a:p>
            <a:pPr marL="742950" lvl="1" indent="-285750">
              <a:buFont typeface="Arial"/>
              <a:buChar char="•"/>
            </a:pPr>
            <a:r>
              <a:rPr lang="en-US">
                <a:cs typeface="Calibri" panose="020F0502020204030204"/>
              </a:rPr>
              <a:t>Like atomic instructions</a:t>
            </a:r>
          </a:p>
          <a:p>
            <a:pPr marL="742950" lvl="1" indent="-285750">
              <a:buFont typeface="Arial"/>
              <a:buChar char="•"/>
            </a:pPr>
            <a:r>
              <a:rPr lang="en-US">
                <a:cs typeface="Calibri" panose="020F0502020204030204"/>
              </a:rPr>
              <a:t>Suitable when models are large than L1</a:t>
            </a:r>
          </a:p>
          <a:p>
            <a:pPr marL="285750" lvl="1" indent="-228600">
              <a:buFont typeface="Arial"/>
              <a:buChar char="•"/>
            </a:pPr>
            <a:r>
              <a:rPr lang="en-US" b="1">
                <a:cs typeface="Calibri" panose="020F0502020204030204"/>
              </a:rPr>
              <a:t>Generic accelerator - for multiple models</a:t>
            </a:r>
          </a:p>
          <a:p>
            <a:pPr marL="285750" lvl="1" indent="-228600">
              <a:buFont typeface="Arial"/>
              <a:buChar char="•"/>
            </a:pPr>
            <a:r>
              <a:rPr lang="en-US" b="1">
                <a:cs typeface="Calibri" panose="020F0502020204030204"/>
              </a:rPr>
              <a:t>DLFLT16 support. Big Endian</a:t>
            </a:r>
          </a:p>
          <a:p>
            <a:pPr marL="285750" lvl="1" indent="-228600">
              <a:buFont typeface="Arial"/>
              <a:buChar char="•"/>
            </a:pPr>
            <a:r>
              <a:rPr lang="en-US">
                <a:cs typeface="Calibri" panose="020F0502020204030204"/>
              </a:rPr>
              <a:t>Firmware updates and Firmware controls offloading</a:t>
            </a:r>
          </a:p>
          <a:p>
            <a:pPr marL="285750" lvl="1" indent="-228600">
              <a:buFont typeface="Arial"/>
              <a:buChar char="•"/>
            </a:pPr>
            <a:r>
              <a:rPr lang="en-US">
                <a:cs typeface="Calibri" panose="020F0502020204030204"/>
              </a:rPr>
              <a:t>NNPA - Neural Network Processing Assist instructions</a:t>
            </a:r>
          </a:p>
          <a:p>
            <a:pPr marL="285750" lvl="1" indent="-228600">
              <a:buFont typeface="Arial"/>
              <a:buChar char="•"/>
            </a:pPr>
            <a:r>
              <a:rPr lang="en-US">
                <a:cs typeface="Calibri" panose="020F0502020204030204"/>
              </a:rPr>
              <a:t>No influence on power and clock frequency</a:t>
            </a:r>
          </a:p>
          <a:p>
            <a:pPr marL="285750" lvl="1" indent="-228600">
              <a:buFont typeface="Arial"/>
              <a:buChar char="•"/>
            </a:pPr>
            <a:r>
              <a:rPr lang="en-US" b="1">
                <a:cs typeface="Calibri" panose="020F0502020204030204"/>
              </a:rPr>
              <a:t>Accessed in a per request basis, no chaining.</a:t>
            </a:r>
          </a:p>
        </p:txBody>
      </p:sp>
      <p:pic>
        <p:nvPicPr>
          <p:cNvPr id="13" name="Picture 13" descr="A picture containing text, scoreboard&#10;&#10;Description automatically generated">
            <a:extLst>
              <a:ext uri="{FF2B5EF4-FFF2-40B4-BE49-F238E27FC236}">
                <a16:creationId xmlns:a16="http://schemas.microsoft.com/office/drawing/2014/main" id="{B13E0364-7DDE-3001-F20D-516546F249A3}"/>
              </a:ext>
            </a:extLst>
          </p:cNvPr>
          <p:cNvPicPr>
            <a:picLocks noChangeAspect="1"/>
          </p:cNvPicPr>
          <p:nvPr/>
        </p:nvPicPr>
        <p:blipFill>
          <a:blip r:embed="rId4"/>
          <a:stretch>
            <a:fillRect/>
          </a:stretch>
        </p:blipFill>
        <p:spPr>
          <a:xfrm>
            <a:off x="9180444" y="-2185"/>
            <a:ext cx="3008243" cy="3085502"/>
          </a:xfrm>
          <a:prstGeom prst="rect">
            <a:avLst/>
          </a:prstGeom>
        </p:spPr>
      </p:pic>
    </p:spTree>
    <p:extLst>
      <p:ext uri="{BB962C8B-B14F-4D97-AF65-F5344CB8AC3E}">
        <p14:creationId xmlns:p14="http://schemas.microsoft.com/office/powerpoint/2010/main" val="48159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FA07-2D6B-3E70-B5E1-14377AF9D7D0}"/>
              </a:ext>
            </a:extLst>
          </p:cNvPr>
          <p:cNvSpPr>
            <a:spLocks noGrp="1"/>
          </p:cNvSpPr>
          <p:nvPr>
            <p:ph type="title"/>
          </p:nvPr>
        </p:nvSpPr>
        <p:spPr>
          <a:xfrm>
            <a:off x="695248" y="285613"/>
            <a:ext cx="10515600" cy="489640"/>
          </a:xfrm>
        </p:spPr>
        <p:txBody>
          <a:bodyPr>
            <a:normAutofit fontScale="90000"/>
          </a:bodyPr>
          <a:lstStyle/>
          <a:p>
            <a:r>
              <a:rPr lang="en-US" b="1"/>
              <a:t>Outline</a:t>
            </a:r>
            <a:endParaRPr lang="en-IN" b="1"/>
          </a:p>
        </p:txBody>
      </p:sp>
      <p:sp>
        <p:nvSpPr>
          <p:cNvPr id="3" name="Content Placeholder 2">
            <a:extLst>
              <a:ext uri="{FF2B5EF4-FFF2-40B4-BE49-F238E27FC236}">
                <a16:creationId xmlns:a16="http://schemas.microsoft.com/office/drawing/2014/main" id="{55EAC9B3-86B2-81C8-1AFA-B72526A8D32C}"/>
              </a:ext>
            </a:extLst>
          </p:cNvPr>
          <p:cNvSpPr>
            <a:spLocks noGrp="1"/>
          </p:cNvSpPr>
          <p:nvPr>
            <p:ph idx="1"/>
          </p:nvPr>
        </p:nvSpPr>
        <p:spPr>
          <a:xfrm>
            <a:off x="838200" y="884583"/>
            <a:ext cx="10515600" cy="5292380"/>
          </a:xfrm>
        </p:spPr>
        <p:txBody>
          <a:bodyPr vert="horz" lIns="91440" tIns="45720" rIns="91440" bIns="45720" rtlCol="0" anchor="t">
            <a:normAutofit/>
          </a:bodyPr>
          <a:lstStyle/>
          <a:p>
            <a:r>
              <a:rPr lang="en-US">
                <a:cs typeface="Calibri"/>
              </a:rPr>
              <a:t>Applications of AI/ML</a:t>
            </a:r>
            <a:endParaRPr lang="en-US"/>
          </a:p>
          <a:p>
            <a:r>
              <a:rPr lang="en-US"/>
              <a:t>Basics of AI/ML</a:t>
            </a:r>
            <a:endParaRPr lang="en-US">
              <a:cs typeface="Calibri" panose="020F0502020204030204"/>
            </a:endParaRPr>
          </a:p>
          <a:p>
            <a:r>
              <a:rPr lang="en-US"/>
              <a:t>Types of computations required</a:t>
            </a:r>
            <a:endParaRPr lang="en-US">
              <a:cs typeface="Calibri"/>
            </a:endParaRPr>
          </a:p>
          <a:p>
            <a:r>
              <a:rPr lang="en-US"/>
              <a:t>Need for Specialization</a:t>
            </a:r>
            <a:endParaRPr lang="en-US">
              <a:cs typeface="Calibri"/>
            </a:endParaRPr>
          </a:p>
          <a:p>
            <a:r>
              <a:rPr lang="en-US"/>
              <a:t>Current Accelerator Space</a:t>
            </a:r>
            <a:endParaRPr lang="en-US">
              <a:cs typeface="Calibri"/>
            </a:endParaRPr>
          </a:p>
          <a:p>
            <a:r>
              <a:rPr lang="en-US">
                <a:cs typeface="Calibri"/>
              </a:rPr>
              <a:t>Data Center AI Accelerators</a:t>
            </a:r>
            <a:endParaRPr lang="en-US"/>
          </a:p>
          <a:p>
            <a:r>
              <a:rPr lang="en-IN"/>
              <a:t>Edge AI Accelerators</a:t>
            </a:r>
            <a:endParaRPr lang="en-IN">
              <a:cs typeface="Calibri"/>
            </a:endParaRPr>
          </a:p>
          <a:p>
            <a:r>
              <a:rPr lang="en-IN">
                <a:cs typeface="Calibri"/>
              </a:rPr>
              <a:t>Past, Present and Future</a:t>
            </a:r>
          </a:p>
          <a:p>
            <a:r>
              <a:rPr lang="en-IN">
                <a:cs typeface="Calibri"/>
              </a:rPr>
              <a:t>References</a:t>
            </a:r>
          </a:p>
        </p:txBody>
      </p:sp>
      <p:sp>
        <p:nvSpPr>
          <p:cNvPr id="4" name="Date Placeholder 3">
            <a:extLst>
              <a:ext uri="{FF2B5EF4-FFF2-40B4-BE49-F238E27FC236}">
                <a16:creationId xmlns:a16="http://schemas.microsoft.com/office/drawing/2014/main" id="{0A59A456-6F55-64F3-F8F8-C0F5A92F25E8}"/>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A1327D55-EFEF-89BE-196F-6895AE0F5676}"/>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39B2B5CC-875D-B1AE-C3FD-F7D44E9627DA}"/>
              </a:ext>
            </a:extLst>
          </p:cNvPr>
          <p:cNvSpPr>
            <a:spLocks noGrp="1"/>
          </p:cNvSpPr>
          <p:nvPr>
            <p:ph type="sldNum" sz="quarter" idx="12"/>
          </p:nvPr>
        </p:nvSpPr>
        <p:spPr/>
        <p:txBody>
          <a:bodyPr/>
          <a:lstStyle/>
          <a:p>
            <a:fld id="{E850D903-3B9A-4AE2-8097-5C107B02E311}" type="slidenum">
              <a:rPr lang="en-IN" smtClean="0"/>
              <a:t>2</a:t>
            </a:fld>
            <a:endParaRPr lang="en-IN"/>
          </a:p>
        </p:txBody>
      </p:sp>
    </p:spTree>
    <p:extLst>
      <p:ext uri="{BB962C8B-B14F-4D97-AF65-F5344CB8AC3E}">
        <p14:creationId xmlns:p14="http://schemas.microsoft.com/office/powerpoint/2010/main" val="1068878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33DD-FC79-B6A6-9E0A-A59F59C438F1}"/>
              </a:ext>
            </a:extLst>
          </p:cNvPr>
          <p:cNvSpPr>
            <a:spLocks noGrp="1"/>
          </p:cNvSpPr>
          <p:nvPr>
            <p:ph type="title"/>
          </p:nvPr>
        </p:nvSpPr>
        <p:spPr/>
        <p:txBody>
          <a:bodyPr/>
          <a:lstStyle/>
          <a:p>
            <a:r>
              <a:rPr lang="en-US" b="1">
                <a:cs typeface="Calibri Light"/>
              </a:rPr>
              <a:t>Tesla Dojo: CPU with AI capabilities - ASIC</a:t>
            </a:r>
            <a:endParaRPr lang="en-US" b="1"/>
          </a:p>
        </p:txBody>
      </p:sp>
      <p:pic>
        <p:nvPicPr>
          <p:cNvPr id="9" name="Picture 9" descr="Diagram&#10;&#10;Description automatically generated">
            <a:extLst>
              <a:ext uri="{FF2B5EF4-FFF2-40B4-BE49-F238E27FC236}">
                <a16:creationId xmlns:a16="http://schemas.microsoft.com/office/drawing/2014/main" id="{B162418F-52B6-5083-E2A8-48A6FD42F68B}"/>
              </a:ext>
            </a:extLst>
          </p:cNvPr>
          <p:cNvPicPr>
            <a:picLocks noGrp="1" noChangeAspect="1"/>
          </p:cNvPicPr>
          <p:nvPr>
            <p:ph idx="1"/>
          </p:nvPr>
        </p:nvPicPr>
        <p:blipFill>
          <a:blip r:embed="rId3"/>
          <a:stretch>
            <a:fillRect/>
          </a:stretch>
        </p:blipFill>
        <p:spPr>
          <a:xfrm>
            <a:off x="836088" y="1461190"/>
            <a:ext cx="5749041" cy="4351338"/>
          </a:xfrm>
        </p:spPr>
      </p:pic>
      <p:sp>
        <p:nvSpPr>
          <p:cNvPr id="4" name="Date Placeholder 3">
            <a:extLst>
              <a:ext uri="{FF2B5EF4-FFF2-40B4-BE49-F238E27FC236}">
                <a16:creationId xmlns:a16="http://schemas.microsoft.com/office/drawing/2014/main" id="{61B26CCB-3B39-0898-8B0D-D600A363CB2A}"/>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5CF10312-F244-6E8A-CC6C-4B6F4A6AC562}"/>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36276D0A-FCA5-336A-5BB4-1E7EC363266F}"/>
              </a:ext>
            </a:extLst>
          </p:cNvPr>
          <p:cNvSpPr>
            <a:spLocks noGrp="1"/>
          </p:cNvSpPr>
          <p:nvPr>
            <p:ph type="sldNum" sz="quarter" idx="12"/>
          </p:nvPr>
        </p:nvSpPr>
        <p:spPr/>
        <p:txBody>
          <a:bodyPr/>
          <a:lstStyle/>
          <a:p>
            <a:fld id="{E850D903-3B9A-4AE2-8097-5C107B02E311}" type="slidenum">
              <a:rPr lang="en-IN" smtClean="0"/>
              <a:t>20</a:t>
            </a:fld>
            <a:endParaRPr lang="en-IN"/>
          </a:p>
        </p:txBody>
      </p:sp>
      <p:sp>
        <p:nvSpPr>
          <p:cNvPr id="8" name="TextBox 7">
            <a:extLst>
              <a:ext uri="{FF2B5EF4-FFF2-40B4-BE49-F238E27FC236}">
                <a16:creationId xmlns:a16="http://schemas.microsoft.com/office/drawing/2014/main" id="{BB50ABEB-4C4B-1D2F-F166-6EEF95BD933E}"/>
              </a:ext>
            </a:extLst>
          </p:cNvPr>
          <p:cNvSpPr txBox="1"/>
          <p:nvPr/>
        </p:nvSpPr>
        <p:spPr>
          <a:xfrm>
            <a:off x="752409" y="6107544"/>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DOJO: The microarchitecture of Tesla's Exa-Scale Computer [2022], </a:t>
            </a:r>
            <a:r>
              <a:rPr lang="en-US" err="1">
                <a:cs typeface="Calibri"/>
              </a:rPr>
              <a:t>Talpes</a:t>
            </a:r>
            <a:r>
              <a:rPr lang="en-US">
                <a:cs typeface="Calibri"/>
              </a:rPr>
              <a:t> et al.</a:t>
            </a:r>
            <a:endParaRPr lang="en-US"/>
          </a:p>
        </p:txBody>
      </p:sp>
      <p:sp>
        <p:nvSpPr>
          <p:cNvPr id="10" name="TextBox 9">
            <a:extLst>
              <a:ext uri="{FF2B5EF4-FFF2-40B4-BE49-F238E27FC236}">
                <a16:creationId xmlns:a16="http://schemas.microsoft.com/office/drawing/2014/main" id="{50838B8E-4A80-0992-7E3A-C3ED790F6DE2}"/>
              </a:ext>
            </a:extLst>
          </p:cNvPr>
          <p:cNvSpPr txBox="1"/>
          <p:nvPr/>
        </p:nvSpPr>
        <p:spPr>
          <a:xfrm>
            <a:off x="6791739" y="1457738"/>
            <a:ext cx="478734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Middle ground Between General Purpose CPU and Application Specific ASIC</a:t>
            </a:r>
          </a:p>
          <a:p>
            <a:pPr marL="285750" indent="-285750">
              <a:buFont typeface="Arial"/>
              <a:buChar char="•"/>
            </a:pPr>
            <a:r>
              <a:rPr lang="en-US" b="1">
                <a:cs typeface="Calibri"/>
              </a:rPr>
              <a:t>Uses a custom ISA tuned for ML</a:t>
            </a:r>
          </a:p>
          <a:p>
            <a:pPr marL="285750" indent="-285750">
              <a:buFont typeface="Arial"/>
              <a:buChar char="•"/>
            </a:pPr>
            <a:r>
              <a:rPr lang="en-US" b="1">
                <a:cs typeface="Calibri"/>
              </a:rPr>
              <a:t>Wide SMT Vector and Scalar functional Units</a:t>
            </a:r>
          </a:p>
          <a:p>
            <a:pPr marL="285750" indent="-285750">
              <a:buFont typeface="Arial"/>
              <a:buChar char="•"/>
            </a:pPr>
            <a:r>
              <a:rPr lang="en-US">
                <a:cs typeface="Calibri"/>
              </a:rPr>
              <a:t>Large SRAM</a:t>
            </a:r>
          </a:p>
          <a:p>
            <a:pPr marL="285750" indent="-285750">
              <a:buFont typeface="Arial"/>
              <a:buChar char="•"/>
            </a:pPr>
            <a:r>
              <a:rPr lang="en-US">
                <a:cs typeface="Calibri"/>
              </a:rPr>
              <a:t>Built to Scale</a:t>
            </a:r>
            <a:endParaRPr lang="en-US"/>
          </a:p>
          <a:p>
            <a:pPr marL="285750" indent="-285750">
              <a:buFont typeface="Arial"/>
              <a:buChar char="•"/>
            </a:pPr>
            <a:r>
              <a:rPr lang="en-US" b="1">
                <a:cs typeface="Calibri"/>
              </a:rPr>
              <a:t>NOC Router designed for throughput - relies more on data movement than local storage</a:t>
            </a:r>
            <a:r>
              <a:rPr lang="en-US">
                <a:cs typeface="Calibri"/>
              </a:rPr>
              <a:t>.</a:t>
            </a:r>
          </a:p>
          <a:p>
            <a:pPr marL="285750" indent="-285750">
              <a:buFont typeface="Arial"/>
              <a:buChar char="•"/>
            </a:pPr>
            <a:r>
              <a:rPr lang="en-US" b="1">
                <a:cs typeface="Calibri"/>
              </a:rPr>
              <a:t>VM, coherency and other poorly scaling features were omitted.</a:t>
            </a:r>
          </a:p>
          <a:p>
            <a:pPr marL="285750" indent="-285750">
              <a:buFont typeface="Arial"/>
              <a:buChar char="•"/>
            </a:pPr>
            <a:endParaRPr lang="en-US">
              <a:cs typeface="Calibri"/>
            </a:endParaRPr>
          </a:p>
          <a:p>
            <a:pPr marL="285750" indent="-285750">
              <a:buFont typeface="Arial"/>
              <a:buChar char="•"/>
            </a:pPr>
            <a:endParaRPr lang="en-US">
              <a:cs typeface="Calibri"/>
            </a:endParaRPr>
          </a:p>
          <a:p>
            <a:r>
              <a:rPr lang="en-US">
                <a:cs typeface="Calibri"/>
              </a:rPr>
              <a:t>Related:</a:t>
            </a:r>
          </a:p>
          <a:p>
            <a:r>
              <a:rPr lang="en-US">
                <a:cs typeface="Calibri"/>
              </a:rPr>
              <a:t>Tesla had its FSD chip - inference in Autonomous vehicles which is very similar to TPUv1.</a:t>
            </a:r>
          </a:p>
        </p:txBody>
      </p:sp>
    </p:spTree>
    <p:extLst>
      <p:ext uri="{BB962C8B-B14F-4D97-AF65-F5344CB8AC3E}">
        <p14:creationId xmlns:p14="http://schemas.microsoft.com/office/powerpoint/2010/main" val="8265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55AD-FA49-1383-0A42-68F282630ABC}"/>
              </a:ext>
            </a:extLst>
          </p:cNvPr>
          <p:cNvSpPr>
            <a:spLocks noGrp="1"/>
          </p:cNvSpPr>
          <p:nvPr>
            <p:ph type="title"/>
          </p:nvPr>
        </p:nvSpPr>
        <p:spPr>
          <a:xfrm>
            <a:off x="595009" y="381338"/>
            <a:ext cx="10515600" cy="1325563"/>
          </a:xfrm>
        </p:spPr>
        <p:txBody>
          <a:bodyPr/>
          <a:lstStyle/>
          <a:p>
            <a:r>
              <a:rPr lang="en-US" b="1">
                <a:cs typeface="Calibri Light"/>
              </a:rPr>
              <a:t>Project Brainwaves - FPGA Inference Accelerator</a:t>
            </a:r>
            <a:endParaRPr lang="en-US" b="1"/>
          </a:p>
        </p:txBody>
      </p:sp>
      <p:pic>
        <p:nvPicPr>
          <p:cNvPr id="7" name="Picture 7" descr="Diagram, schematic&#10;&#10;Description automatically generated">
            <a:extLst>
              <a:ext uri="{FF2B5EF4-FFF2-40B4-BE49-F238E27FC236}">
                <a16:creationId xmlns:a16="http://schemas.microsoft.com/office/drawing/2014/main" id="{6B00F6DF-C1C2-9B72-C443-B22591CAB08B}"/>
              </a:ext>
            </a:extLst>
          </p:cNvPr>
          <p:cNvPicPr>
            <a:picLocks noGrp="1" noChangeAspect="1"/>
          </p:cNvPicPr>
          <p:nvPr>
            <p:ph idx="1"/>
          </p:nvPr>
        </p:nvPicPr>
        <p:blipFill>
          <a:blip r:embed="rId3"/>
          <a:stretch>
            <a:fillRect/>
          </a:stretch>
        </p:blipFill>
        <p:spPr>
          <a:xfrm>
            <a:off x="770139" y="1643408"/>
            <a:ext cx="3694329" cy="4351338"/>
          </a:xfrm>
        </p:spPr>
      </p:pic>
      <p:sp>
        <p:nvSpPr>
          <p:cNvPr id="4" name="Date Placeholder 3">
            <a:extLst>
              <a:ext uri="{FF2B5EF4-FFF2-40B4-BE49-F238E27FC236}">
                <a16:creationId xmlns:a16="http://schemas.microsoft.com/office/drawing/2014/main" id="{FE34616A-1DA3-D5ED-35C0-3E694134F5A9}"/>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8F19F62A-FB9D-1573-B382-1B98D46014FC}"/>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02321D82-B9C1-A85C-722F-6698A928E671}"/>
              </a:ext>
            </a:extLst>
          </p:cNvPr>
          <p:cNvSpPr>
            <a:spLocks noGrp="1"/>
          </p:cNvSpPr>
          <p:nvPr>
            <p:ph type="sldNum" sz="quarter" idx="12"/>
          </p:nvPr>
        </p:nvSpPr>
        <p:spPr/>
        <p:txBody>
          <a:bodyPr/>
          <a:lstStyle/>
          <a:p>
            <a:fld id="{E850D903-3B9A-4AE2-8097-5C107B02E311}" type="slidenum">
              <a:rPr lang="en-IN" smtClean="0"/>
              <a:t>21</a:t>
            </a:fld>
            <a:endParaRPr lang="en-IN"/>
          </a:p>
        </p:txBody>
      </p:sp>
      <p:sp>
        <p:nvSpPr>
          <p:cNvPr id="9" name="TextBox 8">
            <a:extLst>
              <a:ext uri="{FF2B5EF4-FFF2-40B4-BE49-F238E27FC236}">
                <a16:creationId xmlns:a16="http://schemas.microsoft.com/office/drawing/2014/main" id="{8CF84CBC-2A40-6F7E-C837-14193B8647AC}"/>
              </a:ext>
            </a:extLst>
          </p:cNvPr>
          <p:cNvSpPr txBox="1"/>
          <p:nvPr/>
        </p:nvSpPr>
        <p:spPr>
          <a:xfrm>
            <a:off x="752409" y="6107544"/>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A Configurable Cloud-</a:t>
            </a:r>
            <a:r>
              <a:rPr lang="en-US" err="1">
                <a:ea typeface="+mn-lt"/>
                <a:cs typeface="+mn-lt"/>
              </a:rPr>
              <a:t>ScaleDNN</a:t>
            </a:r>
            <a:r>
              <a:rPr lang="en-US">
                <a:ea typeface="+mn-lt"/>
                <a:cs typeface="+mn-lt"/>
              </a:rPr>
              <a:t> Processor for Real-Time AI [ISCA 2018], Fowers et al.</a:t>
            </a:r>
            <a:endParaRPr lang="en-US"/>
          </a:p>
        </p:txBody>
      </p:sp>
      <p:sp>
        <p:nvSpPr>
          <p:cNvPr id="10" name="TextBox 9">
            <a:extLst>
              <a:ext uri="{FF2B5EF4-FFF2-40B4-BE49-F238E27FC236}">
                <a16:creationId xmlns:a16="http://schemas.microsoft.com/office/drawing/2014/main" id="{20BF4FB2-FACE-D724-B331-0B257DBCC74E}"/>
              </a:ext>
            </a:extLst>
          </p:cNvPr>
          <p:cNvSpPr txBox="1"/>
          <p:nvPr/>
        </p:nvSpPr>
        <p:spPr>
          <a:xfrm>
            <a:off x="4377447" y="1864467"/>
            <a:ext cx="697148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cs typeface="Calibri" panose="020F0502020204030204"/>
              </a:rPr>
              <a:t>FPGA based Neural Processing Unit (NPU)</a:t>
            </a:r>
          </a:p>
          <a:p>
            <a:pPr marL="742950" lvl="1" indent="-285750">
              <a:buFont typeface="Arial"/>
              <a:buChar char="•"/>
            </a:pPr>
            <a:r>
              <a:rPr lang="en-US" b="1">
                <a:cs typeface="Calibri" panose="020F0502020204030204"/>
              </a:rPr>
              <a:t>Configurable during compilation</a:t>
            </a:r>
          </a:p>
          <a:p>
            <a:pPr marL="742950" lvl="1" indent="-285750">
              <a:buFont typeface="Arial"/>
              <a:buChar char="•"/>
            </a:pPr>
            <a:r>
              <a:rPr lang="en-US" b="1">
                <a:cs typeface="Calibri" panose="020F0502020204030204"/>
              </a:rPr>
              <a:t>High Flexibility</a:t>
            </a:r>
          </a:p>
          <a:p>
            <a:pPr marL="285750" indent="-285750">
              <a:buFont typeface="Arial"/>
              <a:buChar char="•"/>
            </a:pPr>
            <a:r>
              <a:rPr lang="en-US" b="1">
                <a:ea typeface="+mn-lt"/>
                <a:cs typeface="+mn-lt"/>
              </a:rPr>
              <a:t>Batch Size = 1 - Low Latency</a:t>
            </a:r>
            <a:endParaRPr lang="en-US">
              <a:cs typeface="Calibri" panose="020F0502020204030204"/>
            </a:endParaRPr>
          </a:p>
          <a:p>
            <a:pPr marL="285750" indent="-285750">
              <a:buFont typeface="Arial"/>
              <a:buChar char="•"/>
            </a:pPr>
            <a:r>
              <a:rPr lang="en-US">
                <a:cs typeface="Calibri" panose="020F0502020204030204"/>
              </a:rPr>
              <a:t>DNN accelerator</a:t>
            </a:r>
          </a:p>
          <a:p>
            <a:pPr marL="285750" indent="-285750">
              <a:buFont typeface="Arial"/>
              <a:buChar char="•"/>
            </a:pPr>
            <a:r>
              <a:rPr lang="en-US" b="1">
                <a:cs typeface="Calibri" panose="020F0502020204030204"/>
              </a:rPr>
              <a:t>Single threaded SIMD ISA</a:t>
            </a:r>
          </a:p>
          <a:p>
            <a:pPr marL="742950" lvl="1" indent="-285750">
              <a:buFont typeface="Arial"/>
              <a:buChar char="•"/>
            </a:pPr>
            <a:r>
              <a:rPr lang="en-US" b="1">
                <a:cs typeface="Calibri" panose="020F0502020204030204"/>
              </a:rPr>
              <a:t>Spawns millions of primitive ops</a:t>
            </a:r>
          </a:p>
          <a:p>
            <a:pPr marL="742950" lvl="1" indent="-285750">
              <a:buFont typeface="Arial"/>
              <a:buChar char="•"/>
            </a:pPr>
            <a:r>
              <a:rPr lang="en-US" b="1">
                <a:cs typeface="Calibri" panose="020F0502020204030204"/>
              </a:rPr>
              <a:t>Minimal compiler support needed</a:t>
            </a:r>
          </a:p>
          <a:p>
            <a:pPr marL="285750" indent="-285750">
              <a:buFont typeface="Arial"/>
              <a:buChar char="•"/>
            </a:pPr>
            <a:r>
              <a:rPr lang="en-US" b="1">
                <a:cs typeface="Calibri" panose="020F0502020204030204"/>
              </a:rPr>
              <a:t>Matrix-Vector Multiplication</a:t>
            </a:r>
            <a:r>
              <a:rPr lang="en-US">
                <a:cs typeface="Calibri" panose="020F0502020204030204"/>
              </a:rPr>
              <a:t> and not Matrix-Matrix</a:t>
            </a:r>
          </a:p>
          <a:p>
            <a:pPr marL="285750" indent="-285750">
              <a:buFont typeface="Arial"/>
              <a:buChar char="•"/>
            </a:pPr>
            <a:r>
              <a:rPr lang="en-US">
                <a:cs typeface="Calibri" panose="020F0502020204030204"/>
              </a:rPr>
              <a:t>Dataflow architecture (instruction chaining)</a:t>
            </a:r>
          </a:p>
          <a:p>
            <a:pPr marL="285750" indent="-285750">
              <a:buFont typeface="Arial"/>
              <a:buChar char="•"/>
            </a:pPr>
            <a:r>
              <a:rPr lang="en-US">
                <a:cs typeface="Calibri" panose="020F0502020204030204"/>
              </a:rPr>
              <a:t>Model Pinning</a:t>
            </a:r>
          </a:p>
          <a:p>
            <a:pPr marL="285750" indent="-285750">
              <a:buFont typeface="Arial"/>
              <a:buChar char="•"/>
            </a:pPr>
            <a:r>
              <a:rPr lang="en-US">
                <a:cs typeface="Calibri" panose="020F0502020204030204"/>
              </a:rPr>
              <a:t>Sub-banked memory (Similar to </a:t>
            </a:r>
            <a:r>
              <a:rPr lang="en-US" err="1">
                <a:cs typeface="Calibri" panose="020F0502020204030204"/>
              </a:rPr>
              <a:t>DaDianNao</a:t>
            </a:r>
            <a:r>
              <a:rPr lang="en-US">
                <a:cs typeface="Calibri" panose="020F0502020204030204"/>
              </a:rPr>
              <a:t>)</a:t>
            </a:r>
          </a:p>
          <a:p>
            <a:pPr marL="285750" indent="-285750">
              <a:buFont typeface="Arial"/>
              <a:buChar char="•"/>
            </a:pPr>
            <a:r>
              <a:rPr lang="en-US">
                <a:cs typeface="Calibri" panose="020F0502020204030204"/>
              </a:rPr>
              <a:t>125W on Stratix 10 FPGAs</a:t>
            </a:r>
          </a:p>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pic>
        <p:nvPicPr>
          <p:cNvPr id="11" name="Picture 11" descr="Diagram&#10;&#10;Description automatically generated">
            <a:extLst>
              <a:ext uri="{FF2B5EF4-FFF2-40B4-BE49-F238E27FC236}">
                <a16:creationId xmlns:a16="http://schemas.microsoft.com/office/drawing/2014/main" id="{47E7940C-B101-E1DB-9F5E-003B76458430}"/>
              </a:ext>
            </a:extLst>
          </p:cNvPr>
          <p:cNvPicPr>
            <a:picLocks noChangeAspect="1"/>
          </p:cNvPicPr>
          <p:nvPr/>
        </p:nvPicPr>
        <p:blipFill>
          <a:blip r:embed="rId4"/>
          <a:stretch>
            <a:fillRect/>
          </a:stretch>
        </p:blipFill>
        <p:spPr>
          <a:xfrm>
            <a:off x="9213574" y="213529"/>
            <a:ext cx="2743200" cy="2869421"/>
          </a:xfrm>
          <a:prstGeom prst="rect">
            <a:avLst/>
          </a:prstGeom>
        </p:spPr>
      </p:pic>
    </p:spTree>
    <p:extLst>
      <p:ext uri="{BB962C8B-B14F-4D97-AF65-F5344CB8AC3E}">
        <p14:creationId xmlns:p14="http://schemas.microsoft.com/office/powerpoint/2010/main" val="459549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AC2A7-0510-3C5E-894B-4EEAB0B0031A}"/>
              </a:ext>
            </a:extLst>
          </p:cNvPr>
          <p:cNvSpPr>
            <a:spLocks noGrp="1"/>
          </p:cNvSpPr>
          <p:nvPr>
            <p:ph type="title"/>
          </p:nvPr>
        </p:nvSpPr>
        <p:spPr>
          <a:xfrm>
            <a:off x="838200" y="381124"/>
            <a:ext cx="10515600" cy="1325563"/>
          </a:xfrm>
        </p:spPr>
        <p:txBody>
          <a:bodyPr/>
          <a:lstStyle/>
          <a:p>
            <a:r>
              <a:rPr lang="en-US" b="1" err="1">
                <a:cs typeface="Calibri Light"/>
              </a:rPr>
              <a:t>Mipsology</a:t>
            </a:r>
            <a:r>
              <a:rPr lang="en-US" b="1">
                <a:cs typeface="Calibri Light"/>
              </a:rPr>
              <a:t> with Xilinx FPGAs - FPGA Inference Accelerator</a:t>
            </a:r>
            <a:endParaRPr lang="en-US" b="1"/>
          </a:p>
        </p:txBody>
      </p:sp>
      <p:pic>
        <p:nvPicPr>
          <p:cNvPr id="15" name="Picture 15" descr="Diagram&#10;&#10;Description automatically generated">
            <a:extLst>
              <a:ext uri="{FF2B5EF4-FFF2-40B4-BE49-F238E27FC236}">
                <a16:creationId xmlns:a16="http://schemas.microsoft.com/office/drawing/2014/main" id="{CC5C280B-475D-CBCF-52EA-3D0375BE8870}"/>
              </a:ext>
            </a:extLst>
          </p:cNvPr>
          <p:cNvPicPr>
            <a:picLocks noGrp="1" noChangeAspect="1"/>
          </p:cNvPicPr>
          <p:nvPr>
            <p:ph idx="1"/>
          </p:nvPr>
        </p:nvPicPr>
        <p:blipFill>
          <a:blip r:embed="rId2"/>
          <a:stretch>
            <a:fillRect/>
          </a:stretch>
        </p:blipFill>
        <p:spPr>
          <a:xfrm>
            <a:off x="300890" y="1751082"/>
            <a:ext cx="5494220" cy="4351338"/>
          </a:xfrm>
        </p:spPr>
      </p:pic>
      <p:sp>
        <p:nvSpPr>
          <p:cNvPr id="4" name="Date Placeholder 3">
            <a:extLst>
              <a:ext uri="{FF2B5EF4-FFF2-40B4-BE49-F238E27FC236}">
                <a16:creationId xmlns:a16="http://schemas.microsoft.com/office/drawing/2014/main" id="{A78FE034-2D31-3A7D-FF29-B643352903FF}"/>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32EAA479-CC54-C927-B074-6BC463573253}"/>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0E7A7A85-653A-324C-06BB-487C1C5AFDA5}"/>
              </a:ext>
            </a:extLst>
          </p:cNvPr>
          <p:cNvSpPr>
            <a:spLocks noGrp="1"/>
          </p:cNvSpPr>
          <p:nvPr>
            <p:ph type="sldNum" sz="quarter" idx="12"/>
          </p:nvPr>
        </p:nvSpPr>
        <p:spPr/>
        <p:txBody>
          <a:bodyPr/>
          <a:lstStyle/>
          <a:p>
            <a:fld id="{E850D903-3B9A-4AE2-8097-5C107B02E311}" type="slidenum">
              <a:rPr lang="en-IN" smtClean="0"/>
              <a:t>22</a:t>
            </a:fld>
            <a:endParaRPr lang="en-IN"/>
          </a:p>
        </p:txBody>
      </p:sp>
      <p:sp>
        <p:nvSpPr>
          <p:cNvPr id="8" name="TextBox 7">
            <a:extLst>
              <a:ext uri="{FF2B5EF4-FFF2-40B4-BE49-F238E27FC236}">
                <a16:creationId xmlns:a16="http://schemas.microsoft.com/office/drawing/2014/main" id="{54B63E35-720E-8225-0C2A-946EA1D34873}"/>
              </a:ext>
            </a:extLst>
          </p:cNvPr>
          <p:cNvSpPr txBox="1"/>
          <p:nvPr/>
        </p:nvSpPr>
        <p:spPr>
          <a:xfrm>
            <a:off x="752409" y="6107544"/>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Deep Learning Inferencing with </a:t>
            </a:r>
            <a:r>
              <a:rPr lang="en-US" err="1">
                <a:cs typeface="Calibri"/>
              </a:rPr>
              <a:t>Mipsology</a:t>
            </a:r>
            <a:r>
              <a:rPr lang="en-US">
                <a:cs typeface="Calibri"/>
              </a:rPr>
              <a:t> using </a:t>
            </a:r>
            <a:r>
              <a:rPr lang="en-US" err="1">
                <a:cs typeface="Calibri"/>
              </a:rPr>
              <a:t>Xililnx</a:t>
            </a:r>
            <a:r>
              <a:rPr lang="en-US">
                <a:cs typeface="Calibri"/>
              </a:rPr>
              <a:t> ALVEO</a:t>
            </a:r>
            <a:r>
              <a:rPr lang="en-US" baseline="30000">
                <a:cs typeface="Calibri"/>
              </a:rPr>
              <a:t>TM</a:t>
            </a:r>
            <a:r>
              <a:rPr lang="en-US">
                <a:cs typeface="Calibri"/>
              </a:rPr>
              <a:t> on Dell EMC Infrastructure [2019]</a:t>
            </a:r>
          </a:p>
        </p:txBody>
      </p:sp>
      <p:sp>
        <p:nvSpPr>
          <p:cNvPr id="3" name="TextBox 2">
            <a:extLst>
              <a:ext uri="{FF2B5EF4-FFF2-40B4-BE49-F238E27FC236}">
                <a16:creationId xmlns:a16="http://schemas.microsoft.com/office/drawing/2014/main" id="{F7744BB2-B6D2-E0A7-973B-5D2E62FCE71B}"/>
              </a:ext>
            </a:extLst>
          </p:cNvPr>
          <p:cNvSpPr txBox="1"/>
          <p:nvPr/>
        </p:nvSpPr>
        <p:spPr>
          <a:xfrm>
            <a:off x="5969000" y="2017889"/>
            <a:ext cx="529166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CNN Inference</a:t>
            </a:r>
          </a:p>
          <a:p>
            <a:pPr marL="285750" indent="-285750">
              <a:buFont typeface="Arial"/>
              <a:buChar char="•"/>
            </a:pPr>
            <a:r>
              <a:rPr lang="en-US" b="1">
                <a:cs typeface="Calibri" panose="020F0502020204030204"/>
              </a:rPr>
              <a:t>Software Stack</a:t>
            </a:r>
            <a:r>
              <a:rPr lang="en-US">
                <a:cs typeface="Calibri" panose="020F0502020204030204"/>
              </a:rPr>
              <a:t> which is aware of underlying FPGA</a:t>
            </a:r>
          </a:p>
          <a:p>
            <a:pPr marL="285750" indent="-285750">
              <a:buFont typeface="Arial"/>
              <a:buChar char="•"/>
            </a:pPr>
            <a:r>
              <a:rPr lang="en-US">
                <a:cs typeface="Calibri" panose="020F0502020204030204"/>
              </a:rPr>
              <a:t>Accelerates the common layers</a:t>
            </a:r>
          </a:p>
          <a:p>
            <a:pPr marL="285750" indent="-285750">
              <a:buFont typeface="Arial"/>
              <a:buChar char="•"/>
            </a:pPr>
            <a:r>
              <a:rPr lang="en-US" b="1">
                <a:cs typeface="Calibri" panose="020F0502020204030204"/>
              </a:rPr>
              <a:t>Pre-compiled FPGA binaries</a:t>
            </a:r>
            <a:r>
              <a:rPr lang="en-US">
                <a:cs typeface="Calibri" panose="020F0502020204030204"/>
              </a:rPr>
              <a:t> - </a:t>
            </a:r>
            <a:r>
              <a:rPr lang="en-US" err="1">
                <a:cs typeface="Calibri" panose="020F0502020204030204"/>
              </a:rPr>
              <a:t>optimzed</a:t>
            </a:r>
            <a:r>
              <a:rPr lang="en-US">
                <a:cs typeface="Calibri" panose="020F0502020204030204"/>
              </a:rPr>
              <a:t> for workload</a:t>
            </a:r>
          </a:p>
          <a:p>
            <a:pPr marL="285750" indent="-285750">
              <a:buFont typeface="Arial"/>
              <a:buChar char="•"/>
            </a:pPr>
            <a:r>
              <a:rPr lang="en-US">
                <a:cs typeface="Calibri" panose="020F0502020204030204"/>
              </a:rPr>
              <a:t>Zero FPGA knowledge required</a:t>
            </a:r>
          </a:p>
          <a:p>
            <a:pPr marL="285750" indent="-285750">
              <a:buFont typeface="Arial"/>
              <a:buChar char="•"/>
            </a:pPr>
            <a:r>
              <a:rPr lang="en-US">
                <a:cs typeface="Calibri" panose="020F0502020204030204"/>
              </a:rPr>
              <a:t>Scalable for N FPGA boards</a:t>
            </a:r>
          </a:p>
          <a:p>
            <a:pPr marL="285750" indent="-285750">
              <a:buFont typeface="Arial"/>
              <a:buChar char="•"/>
            </a:pPr>
            <a:endParaRPr lang="en-US">
              <a:cs typeface="Calibri" panose="020F0502020204030204"/>
            </a:endParaRPr>
          </a:p>
        </p:txBody>
      </p:sp>
    </p:spTree>
    <p:extLst>
      <p:ext uri="{BB962C8B-B14F-4D97-AF65-F5344CB8AC3E}">
        <p14:creationId xmlns:p14="http://schemas.microsoft.com/office/powerpoint/2010/main" val="68283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70780-4BC5-F439-3FA6-F5C378D90F1F}"/>
              </a:ext>
            </a:extLst>
          </p:cNvPr>
          <p:cNvSpPr>
            <a:spLocks noGrp="1"/>
          </p:cNvSpPr>
          <p:nvPr>
            <p:ph type="title"/>
          </p:nvPr>
        </p:nvSpPr>
        <p:spPr/>
        <p:txBody>
          <a:bodyPr/>
          <a:lstStyle/>
          <a:p>
            <a:r>
              <a:rPr lang="en-US" b="1">
                <a:cs typeface="Calibri Light"/>
              </a:rPr>
              <a:t>Mozart: Reuse Exposed </a:t>
            </a:r>
            <a:r>
              <a:rPr lang="en-US" b="1" err="1">
                <a:cs typeface="Calibri Light"/>
              </a:rPr>
              <a:t>DataFlow</a:t>
            </a:r>
            <a:r>
              <a:rPr lang="en-US" b="1">
                <a:cs typeface="Calibri Light"/>
              </a:rPr>
              <a:t> - CGRA</a:t>
            </a:r>
            <a:endParaRPr lang="en-US" b="1"/>
          </a:p>
        </p:txBody>
      </p:sp>
      <p:pic>
        <p:nvPicPr>
          <p:cNvPr id="7" name="Picture 7" descr="Diagram&#10;&#10;Description automatically generated">
            <a:extLst>
              <a:ext uri="{FF2B5EF4-FFF2-40B4-BE49-F238E27FC236}">
                <a16:creationId xmlns:a16="http://schemas.microsoft.com/office/drawing/2014/main" id="{9DF7AC64-1E57-3C8D-D7C3-ECE8CD9E4DF7}"/>
              </a:ext>
            </a:extLst>
          </p:cNvPr>
          <p:cNvPicPr>
            <a:picLocks noGrp="1" noChangeAspect="1"/>
          </p:cNvPicPr>
          <p:nvPr>
            <p:ph idx="1"/>
          </p:nvPr>
        </p:nvPicPr>
        <p:blipFill>
          <a:blip r:embed="rId3"/>
          <a:stretch>
            <a:fillRect/>
          </a:stretch>
        </p:blipFill>
        <p:spPr>
          <a:xfrm>
            <a:off x="838409" y="1345234"/>
            <a:ext cx="4974118" cy="3241469"/>
          </a:xfrm>
        </p:spPr>
      </p:pic>
      <p:sp>
        <p:nvSpPr>
          <p:cNvPr id="4" name="Date Placeholder 3">
            <a:extLst>
              <a:ext uri="{FF2B5EF4-FFF2-40B4-BE49-F238E27FC236}">
                <a16:creationId xmlns:a16="http://schemas.microsoft.com/office/drawing/2014/main" id="{B0CD43FE-02F8-39DD-C803-05DA636DE230}"/>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71FAF4F4-C534-1A8B-9E8B-A272272C982E}"/>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D874696B-C79D-F571-2F98-77CCE569A9C5}"/>
              </a:ext>
            </a:extLst>
          </p:cNvPr>
          <p:cNvSpPr>
            <a:spLocks noGrp="1"/>
          </p:cNvSpPr>
          <p:nvPr>
            <p:ph type="sldNum" sz="quarter" idx="12"/>
          </p:nvPr>
        </p:nvSpPr>
        <p:spPr/>
        <p:txBody>
          <a:bodyPr/>
          <a:lstStyle/>
          <a:p>
            <a:fld id="{E850D903-3B9A-4AE2-8097-5C107B02E311}" type="slidenum">
              <a:rPr lang="en-IN" smtClean="0"/>
              <a:t>23</a:t>
            </a:fld>
            <a:endParaRPr lang="en-IN"/>
          </a:p>
        </p:txBody>
      </p:sp>
      <p:sp>
        <p:nvSpPr>
          <p:cNvPr id="9" name="TextBox 8">
            <a:extLst>
              <a:ext uri="{FF2B5EF4-FFF2-40B4-BE49-F238E27FC236}">
                <a16:creationId xmlns:a16="http://schemas.microsoft.com/office/drawing/2014/main" id="{C90B989E-6652-0EF1-A7F1-4F6D3BC0F627}"/>
              </a:ext>
            </a:extLst>
          </p:cNvPr>
          <p:cNvSpPr txBox="1"/>
          <p:nvPr/>
        </p:nvSpPr>
        <p:spPr>
          <a:xfrm>
            <a:off x="752409" y="6107544"/>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The Mozart Reuse Exposed Dataflow Processor for AI and Beyond [2022], Sankaralingam et al.</a:t>
            </a:r>
            <a:endParaRPr lang="en-US"/>
          </a:p>
        </p:txBody>
      </p:sp>
      <p:sp>
        <p:nvSpPr>
          <p:cNvPr id="11" name="TextBox 10">
            <a:extLst>
              <a:ext uri="{FF2B5EF4-FFF2-40B4-BE49-F238E27FC236}">
                <a16:creationId xmlns:a16="http://schemas.microsoft.com/office/drawing/2014/main" id="{6685EFDE-6F2D-3C82-D9B5-75C4F1233C5A}"/>
              </a:ext>
            </a:extLst>
          </p:cNvPr>
          <p:cNvSpPr txBox="1"/>
          <p:nvPr/>
        </p:nvSpPr>
        <p:spPr>
          <a:xfrm>
            <a:off x="985873" y="4590029"/>
            <a:ext cx="1059872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cs typeface="Calibri"/>
              </a:rPr>
              <a:t>Parallelism in Smaller Batches (N=4) </a:t>
            </a:r>
            <a:r>
              <a:rPr lang="en-US">
                <a:cs typeface="Calibri"/>
              </a:rPr>
              <a:t>- Accelerate features General to ML and not just DNN/CNN</a:t>
            </a:r>
            <a:endParaRPr lang="en-US" b="1">
              <a:cs typeface="Calibri"/>
            </a:endParaRPr>
          </a:p>
          <a:p>
            <a:pPr marL="285750" indent="-285750">
              <a:buFont typeface="Arial"/>
              <a:buChar char="•"/>
            </a:pPr>
            <a:r>
              <a:rPr lang="en-US">
                <a:cs typeface="Calibri"/>
              </a:rPr>
              <a:t>Reuse Data to maximum extent</a:t>
            </a:r>
          </a:p>
          <a:p>
            <a:pPr marL="285750" indent="-285750">
              <a:buFont typeface="Arial"/>
              <a:buChar char="•"/>
            </a:pPr>
            <a:r>
              <a:rPr lang="en-US" b="1">
                <a:cs typeface="Calibri"/>
              </a:rPr>
              <a:t>Streaming processor - gather and scatter-</a:t>
            </a:r>
            <a:r>
              <a:rPr lang="en-US" b="1" err="1">
                <a:cs typeface="Calibri"/>
              </a:rPr>
              <a:t>esque</a:t>
            </a:r>
            <a:r>
              <a:rPr lang="en-US" b="1">
                <a:cs typeface="Calibri"/>
              </a:rPr>
              <a:t> instructions</a:t>
            </a:r>
          </a:p>
          <a:p>
            <a:pPr marL="285750" indent="-285750">
              <a:buFont typeface="Arial"/>
              <a:buChar char="•"/>
            </a:pPr>
            <a:r>
              <a:rPr lang="en-US" b="1">
                <a:cs typeface="Calibri"/>
              </a:rPr>
              <a:t>Configurable Circuit Switch Compute Array (CSCA) - 8 FUs - Dataflow Architecture</a:t>
            </a:r>
          </a:p>
          <a:p>
            <a:pPr marL="285750" indent="-285750">
              <a:buFont typeface="Arial"/>
              <a:buChar char="•"/>
            </a:pPr>
            <a:r>
              <a:rPr lang="en-US" b="1">
                <a:cs typeface="Calibri"/>
              </a:rPr>
              <a:t>Software for configuration of CSCA based on the model</a:t>
            </a:r>
            <a:r>
              <a:rPr lang="en-US">
                <a:cs typeface="Calibri"/>
              </a:rPr>
              <a:t>.</a:t>
            </a:r>
          </a:p>
        </p:txBody>
      </p:sp>
      <p:pic>
        <p:nvPicPr>
          <p:cNvPr id="14" name="Picture 14" descr="Diagram&#10;&#10;Description automatically generated">
            <a:extLst>
              <a:ext uri="{FF2B5EF4-FFF2-40B4-BE49-F238E27FC236}">
                <a16:creationId xmlns:a16="http://schemas.microsoft.com/office/drawing/2014/main" id="{4B3C1CDF-684B-238F-6C80-EB7B986F68BE}"/>
              </a:ext>
            </a:extLst>
          </p:cNvPr>
          <p:cNvPicPr>
            <a:picLocks noChangeAspect="1"/>
          </p:cNvPicPr>
          <p:nvPr/>
        </p:nvPicPr>
        <p:blipFill>
          <a:blip r:embed="rId4"/>
          <a:stretch>
            <a:fillRect/>
          </a:stretch>
        </p:blipFill>
        <p:spPr>
          <a:xfrm>
            <a:off x="5950226" y="1454489"/>
            <a:ext cx="5882308" cy="2772891"/>
          </a:xfrm>
          <a:prstGeom prst="rect">
            <a:avLst/>
          </a:prstGeom>
        </p:spPr>
      </p:pic>
    </p:spTree>
    <p:extLst>
      <p:ext uri="{BB962C8B-B14F-4D97-AF65-F5344CB8AC3E}">
        <p14:creationId xmlns:p14="http://schemas.microsoft.com/office/powerpoint/2010/main" val="1760745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D0D31-B1CB-D8A4-46F4-B282987181BE}"/>
              </a:ext>
            </a:extLst>
          </p:cNvPr>
          <p:cNvSpPr>
            <a:spLocks noGrp="1"/>
          </p:cNvSpPr>
          <p:nvPr>
            <p:ph type="title"/>
          </p:nvPr>
        </p:nvSpPr>
        <p:spPr/>
        <p:txBody>
          <a:bodyPr/>
          <a:lstStyle/>
          <a:p>
            <a:r>
              <a:rPr lang="en-US" b="1" err="1">
                <a:cs typeface="Calibri Light"/>
              </a:rPr>
              <a:t>SambaNova</a:t>
            </a:r>
            <a:r>
              <a:rPr lang="en-US" b="1">
                <a:cs typeface="Calibri Light"/>
              </a:rPr>
              <a:t>: Reconfigurable Dataflow - CGRA</a:t>
            </a:r>
            <a:endParaRPr lang="en-US" b="1"/>
          </a:p>
        </p:txBody>
      </p:sp>
      <p:sp>
        <p:nvSpPr>
          <p:cNvPr id="3" name="Content Placeholder 2">
            <a:extLst>
              <a:ext uri="{FF2B5EF4-FFF2-40B4-BE49-F238E27FC236}">
                <a16:creationId xmlns:a16="http://schemas.microsoft.com/office/drawing/2014/main" id="{41C25BF3-A9D3-6A69-6249-C3A424EE0189}"/>
              </a:ext>
            </a:extLst>
          </p:cNvPr>
          <p:cNvSpPr>
            <a:spLocks noGrp="1"/>
          </p:cNvSpPr>
          <p:nvPr>
            <p:ph idx="1"/>
          </p:nvPr>
        </p:nvSpPr>
        <p:spPr>
          <a:xfrm>
            <a:off x="7265504" y="1585736"/>
            <a:ext cx="4396338" cy="4351338"/>
          </a:xfrm>
        </p:spPr>
        <p:txBody>
          <a:bodyPr vert="horz" lIns="91440" tIns="45720" rIns="91440" bIns="45720" rtlCol="0" anchor="t">
            <a:normAutofit/>
          </a:bodyPr>
          <a:lstStyle/>
          <a:p>
            <a:r>
              <a:rPr lang="en-US" sz="1800">
                <a:cs typeface="Calibri"/>
              </a:rPr>
              <a:t>Train and Infer</a:t>
            </a:r>
          </a:p>
          <a:p>
            <a:r>
              <a:rPr lang="en-US" sz="1800">
                <a:cs typeface="Calibri"/>
              </a:rPr>
              <a:t>Accelerate </a:t>
            </a:r>
            <a:r>
              <a:rPr lang="en-US" sz="1800" b="1">
                <a:cs typeface="Calibri"/>
              </a:rPr>
              <a:t>multiple workloads</a:t>
            </a:r>
            <a:r>
              <a:rPr lang="en-US" sz="1800">
                <a:cs typeface="Calibri"/>
              </a:rPr>
              <a:t> (not just A/ML)</a:t>
            </a:r>
          </a:p>
          <a:p>
            <a:r>
              <a:rPr lang="en-US" sz="1800">
                <a:cs typeface="Calibri"/>
              </a:rPr>
              <a:t>Support </a:t>
            </a:r>
            <a:r>
              <a:rPr lang="en-US" sz="1800" b="1">
                <a:cs typeface="Calibri"/>
              </a:rPr>
              <a:t>pre/post processing </a:t>
            </a:r>
            <a:r>
              <a:rPr lang="en-US" sz="1800">
                <a:cs typeface="Calibri"/>
              </a:rPr>
              <a:t>of data</a:t>
            </a:r>
          </a:p>
          <a:p>
            <a:r>
              <a:rPr lang="en-US" sz="1800">
                <a:cs typeface="Calibri"/>
              </a:rPr>
              <a:t>ISA tuned for Dataflow architecture</a:t>
            </a:r>
          </a:p>
          <a:p>
            <a:r>
              <a:rPr lang="en-US" sz="1800" b="1">
                <a:cs typeface="Calibri"/>
              </a:rPr>
              <a:t>Reconfigurable </a:t>
            </a:r>
            <a:r>
              <a:rPr lang="en-US" sz="1800" b="1" err="1">
                <a:cs typeface="Calibri"/>
              </a:rPr>
              <a:t>DataFlow</a:t>
            </a:r>
            <a:r>
              <a:rPr lang="en-US" sz="1800" b="1">
                <a:cs typeface="Calibri"/>
              </a:rPr>
              <a:t> Unit(RDU)</a:t>
            </a:r>
            <a:r>
              <a:rPr lang="en-US" sz="1800">
                <a:cs typeface="Calibri"/>
              </a:rPr>
              <a:t> with interconnects</a:t>
            </a:r>
          </a:p>
          <a:p>
            <a:r>
              <a:rPr lang="en-US" sz="1800" b="1">
                <a:cs typeface="Calibri"/>
              </a:rPr>
              <a:t>PCU</a:t>
            </a:r>
            <a:r>
              <a:rPr lang="en-US" sz="1800">
                <a:cs typeface="Calibri"/>
              </a:rPr>
              <a:t> - Pattern Compute Unit - </a:t>
            </a:r>
            <a:r>
              <a:rPr lang="en-US" sz="1800" b="1">
                <a:cs typeface="Calibri"/>
              </a:rPr>
              <a:t>SIMD</a:t>
            </a:r>
            <a:endParaRPr lang="en-US" sz="1800">
              <a:cs typeface="Calibri"/>
            </a:endParaRPr>
          </a:p>
          <a:p>
            <a:r>
              <a:rPr lang="en-US" sz="1800" b="1">
                <a:cs typeface="Calibri"/>
              </a:rPr>
              <a:t>PMU</a:t>
            </a:r>
            <a:r>
              <a:rPr lang="en-US" sz="1800">
                <a:cs typeface="Calibri"/>
              </a:rPr>
              <a:t> - Pattern Memory Unit - </a:t>
            </a:r>
            <a:r>
              <a:rPr lang="en-US" sz="1800" b="1">
                <a:cs typeface="Calibri"/>
              </a:rPr>
              <a:t>SRAM</a:t>
            </a:r>
          </a:p>
          <a:p>
            <a:r>
              <a:rPr lang="en-US" sz="1800" b="1" err="1">
                <a:cs typeface="Calibri"/>
              </a:rPr>
              <a:t>Symbaflow</a:t>
            </a:r>
            <a:r>
              <a:rPr lang="en-US" sz="1800" b="1">
                <a:cs typeface="Calibri"/>
              </a:rPr>
              <a:t> software stack - TensorFlow to RDU</a:t>
            </a:r>
          </a:p>
          <a:p>
            <a:r>
              <a:rPr lang="en-US" sz="1800">
                <a:cs typeface="Calibri"/>
              </a:rPr>
              <a:t>Scalable</a:t>
            </a:r>
          </a:p>
          <a:p>
            <a:endParaRPr lang="en-US" sz="1800">
              <a:cs typeface="Calibri"/>
            </a:endParaRPr>
          </a:p>
        </p:txBody>
      </p:sp>
      <p:sp>
        <p:nvSpPr>
          <p:cNvPr id="4" name="Date Placeholder 3">
            <a:extLst>
              <a:ext uri="{FF2B5EF4-FFF2-40B4-BE49-F238E27FC236}">
                <a16:creationId xmlns:a16="http://schemas.microsoft.com/office/drawing/2014/main" id="{07498CEC-036F-8616-FF0C-D12FBC7F716D}"/>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C7F74751-6251-3606-2619-3C0C20C41D6E}"/>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CFC75246-5B6A-399F-202C-DB6D6CCA40A7}"/>
              </a:ext>
            </a:extLst>
          </p:cNvPr>
          <p:cNvSpPr>
            <a:spLocks noGrp="1"/>
          </p:cNvSpPr>
          <p:nvPr>
            <p:ph type="sldNum" sz="quarter" idx="12"/>
          </p:nvPr>
        </p:nvSpPr>
        <p:spPr/>
        <p:txBody>
          <a:bodyPr/>
          <a:lstStyle/>
          <a:p>
            <a:fld id="{E850D903-3B9A-4AE2-8097-5C107B02E311}" type="slidenum">
              <a:rPr lang="en-IN" smtClean="0"/>
              <a:t>24</a:t>
            </a:fld>
            <a:endParaRPr lang="en-IN"/>
          </a:p>
        </p:txBody>
      </p:sp>
      <p:pic>
        <p:nvPicPr>
          <p:cNvPr id="8" name="Picture 10" descr="Graphical user interface&#10;&#10;Description automatically generated">
            <a:extLst>
              <a:ext uri="{FF2B5EF4-FFF2-40B4-BE49-F238E27FC236}">
                <a16:creationId xmlns:a16="http://schemas.microsoft.com/office/drawing/2014/main" id="{AC9D7DC1-C12E-FA08-4E7A-A5A9D2CFFEC0}"/>
              </a:ext>
            </a:extLst>
          </p:cNvPr>
          <p:cNvPicPr>
            <a:picLocks noChangeAspect="1"/>
          </p:cNvPicPr>
          <p:nvPr/>
        </p:nvPicPr>
        <p:blipFill>
          <a:blip r:embed="rId3"/>
          <a:stretch>
            <a:fillRect/>
          </a:stretch>
        </p:blipFill>
        <p:spPr>
          <a:xfrm>
            <a:off x="693772" y="2171028"/>
            <a:ext cx="6389225" cy="3210779"/>
          </a:xfrm>
          <a:prstGeom prst="rect">
            <a:avLst/>
          </a:prstGeom>
        </p:spPr>
      </p:pic>
      <p:sp>
        <p:nvSpPr>
          <p:cNvPr id="10" name="TextBox 9">
            <a:extLst>
              <a:ext uri="{FF2B5EF4-FFF2-40B4-BE49-F238E27FC236}">
                <a16:creationId xmlns:a16="http://schemas.microsoft.com/office/drawing/2014/main" id="{8C44F36A-955A-56D3-52F6-D1488D4C8EF3}"/>
              </a:ext>
            </a:extLst>
          </p:cNvPr>
          <p:cNvSpPr txBox="1"/>
          <p:nvPr/>
        </p:nvSpPr>
        <p:spPr>
          <a:xfrm>
            <a:off x="699400" y="6167179"/>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Accelerated Computing with a Reconfigurable Dataflow Architecture[2021], </a:t>
            </a:r>
            <a:r>
              <a:rPr lang="en-US" err="1">
                <a:ea typeface="+mn-lt"/>
                <a:cs typeface="+mn-lt"/>
              </a:rPr>
              <a:t>SambaNova</a:t>
            </a:r>
            <a:r>
              <a:rPr lang="en-US">
                <a:ea typeface="+mn-lt"/>
                <a:cs typeface="+mn-lt"/>
              </a:rPr>
              <a:t> Systems.</a:t>
            </a:r>
            <a:endParaRPr lang="en-US"/>
          </a:p>
        </p:txBody>
      </p:sp>
    </p:spTree>
    <p:extLst>
      <p:ext uri="{BB962C8B-B14F-4D97-AF65-F5344CB8AC3E}">
        <p14:creationId xmlns:p14="http://schemas.microsoft.com/office/powerpoint/2010/main" val="374259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1ABA-41FF-E63A-20A4-9B20C5ABC99B}"/>
              </a:ext>
            </a:extLst>
          </p:cNvPr>
          <p:cNvSpPr>
            <a:spLocks noGrp="1"/>
          </p:cNvSpPr>
          <p:nvPr>
            <p:ph type="title"/>
          </p:nvPr>
        </p:nvSpPr>
        <p:spPr>
          <a:xfrm>
            <a:off x="838200" y="437446"/>
            <a:ext cx="10515600" cy="1325563"/>
          </a:xfrm>
        </p:spPr>
        <p:txBody>
          <a:bodyPr/>
          <a:lstStyle/>
          <a:p>
            <a:r>
              <a:rPr lang="en-US" b="1">
                <a:cs typeface="Calibri Light"/>
              </a:rPr>
              <a:t>Samsung </a:t>
            </a:r>
            <a:r>
              <a:rPr lang="en-US" b="1" err="1">
                <a:cs typeface="Calibri Light"/>
              </a:rPr>
              <a:t>Aquabolt</a:t>
            </a:r>
            <a:r>
              <a:rPr lang="en-US" b="1">
                <a:cs typeface="Calibri Light"/>
              </a:rPr>
              <a:t>-XL - HBM2 with PIM</a:t>
            </a:r>
            <a:endParaRPr lang="en-US" b="1"/>
          </a:p>
        </p:txBody>
      </p:sp>
      <p:pic>
        <p:nvPicPr>
          <p:cNvPr id="7" name="Picture 7">
            <a:extLst>
              <a:ext uri="{FF2B5EF4-FFF2-40B4-BE49-F238E27FC236}">
                <a16:creationId xmlns:a16="http://schemas.microsoft.com/office/drawing/2014/main" id="{149C81EA-17D5-21CB-6E54-643060ED9DE3}"/>
              </a:ext>
            </a:extLst>
          </p:cNvPr>
          <p:cNvPicPr>
            <a:picLocks noGrp="1" noChangeAspect="1"/>
          </p:cNvPicPr>
          <p:nvPr>
            <p:ph idx="1"/>
          </p:nvPr>
        </p:nvPicPr>
        <p:blipFill>
          <a:blip r:embed="rId2"/>
          <a:stretch>
            <a:fillRect/>
          </a:stretch>
        </p:blipFill>
        <p:spPr>
          <a:xfrm>
            <a:off x="775092" y="1527451"/>
            <a:ext cx="4901967" cy="2744512"/>
          </a:xfrm>
        </p:spPr>
      </p:pic>
      <p:sp>
        <p:nvSpPr>
          <p:cNvPr id="4" name="Date Placeholder 3">
            <a:extLst>
              <a:ext uri="{FF2B5EF4-FFF2-40B4-BE49-F238E27FC236}">
                <a16:creationId xmlns:a16="http://schemas.microsoft.com/office/drawing/2014/main" id="{02584CF0-3577-ABB3-E8A8-984DC84A2835}"/>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7228FA4A-4D07-5232-DA72-FB700CFD87D9}"/>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69722D1A-5EAE-5225-A119-8611354CB25F}"/>
              </a:ext>
            </a:extLst>
          </p:cNvPr>
          <p:cNvSpPr>
            <a:spLocks noGrp="1"/>
          </p:cNvSpPr>
          <p:nvPr>
            <p:ph type="sldNum" sz="quarter" idx="12"/>
          </p:nvPr>
        </p:nvSpPr>
        <p:spPr/>
        <p:txBody>
          <a:bodyPr/>
          <a:lstStyle/>
          <a:p>
            <a:fld id="{E850D903-3B9A-4AE2-8097-5C107B02E311}" type="slidenum">
              <a:rPr lang="en-IN" smtClean="0"/>
              <a:t>25</a:t>
            </a:fld>
            <a:endParaRPr lang="en-IN"/>
          </a:p>
        </p:txBody>
      </p:sp>
      <p:sp>
        <p:nvSpPr>
          <p:cNvPr id="9" name="TextBox 8">
            <a:extLst>
              <a:ext uri="{FF2B5EF4-FFF2-40B4-BE49-F238E27FC236}">
                <a16:creationId xmlns:a16="http://schemas.microsoft.com/office/drawing/2014/main" id="{AE8FADE1-09E9-B6D9-085E-9E1A95437FB0}"/>
              </a:ext>
            </a:extLst>
          </p:cNvPr>
          <p:cNvSpPr txBox="1"/>
          <p:nvPr/>
        </p:nvSpPr>
        <p:spPr>
          <a:xfrm>
            <a:off x="840204" y="6042940"/>
            <a:ext cx="10830640" cy="3776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Aquabolt</a:t>
            </a:r>
            <a:r>
              <a:rPr lang="en-US"/>
              <a:t>-XL: Samsung HBM2-PIM with in-memory processing for ML accelerators and beyond [2021], Kim et al.</a:t>
            </a:r>
          </a:p>
        </p:txBody>
      </p:sp>
      <p:sp>
        <p:nvSpPr>
          <p:cNvPr id="10" name="TextBox 9">
            <a:extLst>
              <a:ext uri="{FF2B5EF4-FFF2-40B4-BE49-F238E27FC236}">
                <a16:creationId xmlns:a16="http://schemas.microsoft.com/office/drawing/2014/main" id="{B94C4FDC-9058-4782-969E-F9A33C915443}"/>
              </a:ext>
            </a:extLst>
          </p:cNvPr>
          <p:cNvSpPr txBox="1"/>
          <p:nvPr/>
        </p:nvSpPr>
        <p:spPr>
          <a:xfrm>
            <a:off x="6468893" y="1799616"/>
            <a:ext cx="2512978" cy="10051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1" name="Picture 11" descr="A picture containing application&#10;&#10;Description automatically generated">
            <a:extLst>
              <a:ext uri="{FF2B5EF4-FFF2-40B4-BE49-F238E27FC236}">
                <a16:creationId xmlns:a16="http://schemas.microsoft.com/office/drawing/2014/main" id="{F828FEF4-3D3D-E253-B94B-2B1443AE25B9}"/>
              </a:ext>
            </a:extLst>
          </p:cNvPr>
          <p:cNvPicPr>
            <a:picLocks noChangeAspect="1"/>
          </p:cNvPicPr>
          <p:nvPr/>
        </p:nvPicPr>
        <p:blipFill>
          <a:blip r:embed="rId3"/>
          <a:stretch>
            <a:fillRect/>
          </a:stretch>
        </p:blipFill>
        <p:spPr>
          <a:xfrm>
            <a:off x="8230091" y="3870523"/>
            <a:ext cx="3505200" cy="1795609"/>
          </a:xfrm>
          <a:prstGeom prst="rect">
            <a:avLst/>
          </a:prstGeom>
        </p:spPr>
      </p:pic>
      <p:sp>
        <p:nvSpPr>
          <p:cNvPr id="3" name="TextBox 2">
            <a:extLst>
              <a:ext uri="{FF2B5EF4-FFF2-40B4-BE49-F238E27FC236}">
                <a16:creationId xmlns:a16="http://schemas.microsoft.com/office/drawing/2014/main" id="{62C05BD1-8CD7-23BC-67C0-5871F90E31E0}"/>
              </a:ext>
            </a:extLst>
          </p:cNvPr>
          <p:cNvSpPr txBox="1"/>
          <p:nvPr/>
        </p:nvSpPr>
        <p:spPr>
          <a:xfrm>
            <a:off x="846666" y="4614333"/>
            <a:ext cx="1051277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mn-lt"/>
                <a:cs typeface="+mn-lt"/>
              </a:rPr>
              <a:t>Programmable PIM execution unit at the I/O boundary of a HBM2 bank</a:t>
            </a:r>
          </a:p>
          <a:p>
            <a:pPr marL="514350" indent="-228600">
              <a:buFont typeface="Arial"/>
              <a:buChar char="•"/>
            </a:pPr>
            <a:r>
              <a:rPr lang="en-US">
                <a:ea typeface="+mn-lt"/>
                <a:cs typeface="+mn-lt"/>
              </a:rPr>
              <a:t>Bank-level parallelism: </a:t>
            </a:r>
            <a:r>
              <a:rPr lang="en-US" b="1">
                <a:ea typeface="+mn-lt"/>
                <a:cs typeface="+mn-lt"/>
              </a:rPr>
              <a:t>access multi banks/FPUs in a lockstep manner</a:t>
            </a:r>
          </a:p>
          <a:p>
            <a:pPr marL="514350" indent="-228600">
              <a:buFont typeface="Arial"/>
              <a:buChar char="•"/>
            </a:pPr>
            <a:r>
              <a:rPr lang="en-US">
                <a:ea typeface="+mn-lt"/>
                <a:cs typeface="+mn-lt"/>
              </a:rPr>
              <a:t>Same formfactor as non-PIM counterpart - no redesign of DRAM core</a:t>
            </a:r>
          </a:p>
          <a:p>
            <a:pPr marL="285750" indent="-285750">
              <a:buFont typeface="Arial"/>
              <a:buChar char="•"/>
            </a:pPr>
            <a:r>
              <a:rPr lang="en-US" b="1">
                <a:cs typeface="Calibri"/>
              </a:rPr>
              <a:t>SIMD FPUs in the PIM block</a:t>
            </a:r>
            <a:r>
              <a:rPr lang="en-US">
                <a:cs typeface="Calibri"/>
              </a:rPr>
              <a:t> - Custom RISC 32b ISA</a:t>
            </a:r>
          </a:p>
          <a:p>
            <a:pPr marL="285750" indent="-285750">
              <a:buFont typeface="Arial"/>
              <a:buChar char="•"/>
            </a:pPr>
            <a:r>
              <a:rPr lang="en-US" b="1">
                <a:cs typeface="Calibri"/>
              </a:rPr>
              <a:t>Software stack</a:t>
            </a:r>
            <a:r>
              <a:rPr lang="en-US">
                <a:cs typeface="Calibri"/>
              </a:rPr>
              <a:t> to exploit new capabilities.</a:t>
            </a:r>
          </a:p>
          <a:p>
            <a:pPr marL="514350" indent="-228600">
              <a:buFont typeface="Arial"/>
              <a:buChar char="•"/>
            </a:pPr>
            <a:endParaRPr lang="en-US">
              <a:cs typeface="Calibri"/>
            </a:endParaRPr>
          </a:p>
          <a:p>
            <a:pPr marL="742950" lvl="1" indent="-285750">
              <a:buFont typeface="Arial"/>
              <a:buChar char="•"/>
            </a:pPr>
            <a:endParaRPr lang="en-US">
              <a:cs typeface="Calibri"/>
            </a:endParaRPr>
          </a:p>
          <a:p>
            <a:pPr marL="285750" indent="-285750">
              <a:buFont typeface="Arial"/>
              <a:buChar char="•"/>
            </a:pPr>
            <a:endParaRPr lang="en-US">
              <a:cs typeface="Calibri"/>
            </a:endParaRPr>
          </a:p>
        </p:txBody>
      </p:sp>
      <p:pic>
        <p:nvPicPr>
          <p:cNvPr id="13" name="Picture 13">
            <a:extLst>
              <a:ext uri="{FF2B5EF4-FFF2-40B4-BE49-F238E27FC236}">
                <a16:creationId xmlns:a16="http://schemas.microsoft.com/office/drawing/2014/main" id="{3B436CA7-5A9E-CB89-90ED-446D3FB45C21}"/>
              </a:ext>
            </a:extLst>
          </p:cNvPr>
          <p:cNvPicPr>
            <a:picLocks noChangeAspect="1"/>
          </p:cNvPicPr>
          <p:nvPr/>
        </p:nvPicPr>
        <p:blipFill>
          <a:blip r:embed="rId4"/>
          <a:stretch>
            <a:fillRect/>
          </a:stretch>
        </p:blipFill>
        <p:spPr>
          <a:xfrm>
            <a:off x="5712178" y="1534325"/>
            <a:ext cx="6242755" cy="2194794"/>
          </a:xfrm>
          <a:prstGeom prst="rect">
            <a:avLst/>
          </a:prstGeom>
        </p:spPr>
      </p:pic>
    </p:spTree>
    <p:extLst>
      <p:ext uri="{BB962C8B-B14F-4D97-AF65-F5344CB8AC3E}">
        <p14:creationId xmlns:p14="http://schemas.microsoft.com/office/powerpoint/2010/main" val="563706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DD0A3-839F-7524-5E3D-940ECEEB56EA}"/>
              </a:ext>
            </a:extLst>
          </p:cNvPr>
          <p:cNvSpPr>
            <a:spLocks noGrp="1"/>
          </p:cNvSpPr>
          <p:nvPr>
            <p:ph type="title"/>
          </p:nvPr>
        </p:nvSpPr>
        <p:spPr/>
        <p:txBody>
          <a:bodyPr/>
          <a:lstStyle/>
          <a:p>
            <a:r>
              <a:rPr lang="en-US" b="1">
                <a:cs typeface="Calibri Light"/>
              </a:rPr>
              <a:t>GPU - Graphics Processing Unit</a:t>
            </a:r>
            <a:endParaRPr lang="en-US" b="1"/>
          </a:p>
        </p:txBody>
      </p:sp>
      <p:pic>
        <p:nvPicPr>
          <p:cNvPr id="7" name="Picture 7" descr="Chart, treemap chart&#10;&#10;Description automatically generated">
            <a:extLst>
              <a:ext uri="{FF2B5EF4-FFF2-40B4-BE49-F238E27FC236}">
                <a16:creationId xmlns:a16="http://schemas.microsoft.com/office/drawing/2014/main" id="{EEABE204-598D-D2D4-51A9-7067A525E8E8}"/>
              </a:ext>
            </a:extLst>
          </p:cNvPr>
          <p:cNvPicPr>
            <a:picLocks noGrp="1" noChangeAspect="1"/>
          </p:cNvPicPr>
          <p:nvPr>
            <p:ph idx="1"/>
          </p:nvPr>
        </p:nvPicPr>
        <p:blipFill>
          <a:blip r:embed="rId3"/>
          <a:stretch>
            <a:fillRect/>
          </a:stretch>
        </p:blipFill>
        <p:spPr>
          <a:xfrm>
            <a:off x="7937422" y="127690"/>
            <a:ext cx="4168892" cy="2373029"/>
          </a:xfrm>
        </p:spPr>
      </p:pic>
      <p:sp>
        <p:nvSpPr>
          <p:cNvPr id="4" name="Date Placeholder 3">
            <a:extLst>
              <a:ext uri="{FF2B5EF4-FFF2-40B4-BE49-F238E27FC236}">
                <a16:creationId xmlns:a16="http://schemas.microsoft.com/office/drawing/2014/main" id="{78E6E919-5DD6-3794-8BFF-1A5AD0B76C8D}"/>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A49D4703-9B1F-9A6D-0166-E57D7A7BFEF4}"/>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31C52D6C-022A-0DE7-C48D-C757E9978097}"/>
              </a:ext>
            </a:extLst>
          </p:cNvPr>
          <p:cNvSpPr>
            <a:spLocks noGrp="1"/>
          </p:cNvSpPr>
          <p:nvPr>
            <p:ph type="sldNum" sz="quarter" idx="12"/>
          </p:nvPr>
        </p:nvSpPr>
        <p:spPr/>
        <p:txBody>
          <a:bodyPr/>
          <a:lstStyle/>
          <a:p>
            <a:fld id="{E850D903-3B9A-4AE2-8097-5C107B02E311}" type="slidenum">
              <a:rPr lang="en-IN" smtClean="0"/>
              <a:t>26</a:t>
            </a:fld>
            <a:endParaRPr lang="en-IN"/>
          </a:p>
        </p:txBody>
      </p:sp>
      <p:sp>
        <p:nvSpPr>
          <p:cNvPr id="8" name="TextBox 7">
            <a:extLst>
              <a:ext uri="{FF2B5EF4-FFF2-40B4-BE49-F238E27FC236}">
                <a16:creationId xmlns:a16="http://schemas.microsoft.com/office/drawing/2014/main" id="{75A6430A-88AB-BE27-3F4B-7B0801306958}"/>
              </a:ext>
            </a:extLst>
          </p:cNvPr>
          <p:cNvSpPr txBox="1"/>
          <p:nvPr/>
        </p:nvSpPr>
        <p:spPr>
          <a:xfrm>
            <a:off x="3548563" y="1767226"/>
            <a:ext cx="788270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Streaming Multiprocessor (SM)</a:t>
            </a:r>
          </a:p>
          <a:p>
            <a:pPr marL="285750" indent="-285750">
              <a:buFont typeface="Arial"/>
              <a:buChar char="•"/>
            </a:pPr>
            <a:r>
              <a:rPr lang="en-US" b="1">
                <a:cs typeface="Calibri"/>
              </a:rPr>
              <a:t>Dynamic programming Instructions (DPX)</a:t>
            </a:r>
          </a:p>
          <a:p>
            <a:pPr marL="285750" indent="-285750">
              <a:buFont typeface="Arial"/>
              <a:buChar char="•"/>
            </a:pPr>
            <a:r>
              <a:rPr lang="en-US" b="1">
                <a:cs typeface="Calibri"/>
              </a:rPr>
              <a:t>Tensor Memory Accelerator </a:t>
            </a:r>
            <a:r>
              <a:rPr lang="en-US">
                <a:cs typeface="Calibri"/>
              </a:rPr>
              <a:t>(Data transfer between local and global memory)</a:t>
            </a:r>
            <a:endParaRPr lang="en-US" b="1">
              <a:cs typeface="Calibri"/>
            </a:endParaRPr>
          </a:p>
          <a:p>
            <a:pPr marL="285750" indent="-285750">
              <a:buFont typeface="Arial"/>
              <a:buChar char="•"/>
            </a:pPr>
            <a:r>
              <a:rPr lang="en-US" b="1">
                <a:cs typeface="Calibri"/>
              </a:rPr>
              <a:t>Transformer Engine</a:t>
            </a:r>
          </a:p>
          <a:p>
            <a:pPr marL="285750" indent="-285750">
              <a:buFont typeface="Arial"/>
              <a:buChar char="•"/>
            </a:pPr>
            <a:r>
              <a:rPr lang="en-US" b="1">
                <a:cs typeface="Calibri"/>
              </a:rPr>
              <a:t>HBM3 </a:t>
            </a:r>
            <a:r>
              <a:rPr lang="en-US">
                <a:cs typeface="Calibri"/>
              </a:rPr>
              <a:t>and </a:t>
            </a:r>
            <a:r>
              <a:rPr lang="en-US" b="1">
                <a:cs typeface="Calibri"/>
              </a:rPr>
              <a:t>PCIe 5</a:t>
            </a:r>
            <a:endParaRPr lang="en-US"/>
          </a:p>
          <a:p>
            <a:pPr marL="285750" indent="-285750">
              <a:buFont typeface="Arial"/>
              <a:buChar char="•"/>
            </a:pPr>
            <a:r>
              <a:rPr lang="en-US" err="1">
                <a:cs typeface="Calibri"/>
              </a:rPr>
              <a:t>NVLink</a:t>
            </a:r>
            <a:r>
              <a:rPr lang="en-US">
                <a:cs typeface="Calibri"/>
              </a:rPr>
              <a:t> 4 - 900GBps (Multi GPU IO)</a:t>
            </a:r>
            <a:endParaRPr lang="en-US" b="1">
              <a:cs typeface="Calibri"/>
            </a:endParaRPr>
          </a:p>
          <a:p>
            <a:pPr marL="285750" indent="-285750">
              <a:buFont typeface="Arial"/>
              <a:buChar char="•"/>
            </a:pPr>
            <a:r>
              <a:rPr lang="en-US" err="1">
                <a:cs typeface="Calibri"/>
              </a:rPr>
              <a:t>NVSwitch</a:t>
            </a:r>
            <a:r>
              <a:rPr lang="en-US">
                <a:cs typeface="Calibri"/>
              </a:rPr>
              <a:t> - </a:t>
            </a:r>
            <a:r>
              <a:rPr lang="en-US">
                <a:ea typeface="+mn-lt"/>
                <a:cs typeface="+mn-lt"/>
              </a:rPr>
              <a:t>13.6 Tbits/sec (Between GPUs in clusters, datacenters)</a:t>
            </a:r>
            <a:endParaRPr lang="en-US">
              <a:cs typeface="Calibri"/>
            </a:endParaRPr>
          </a:p>
          <a:p>
            <a:pPr marL="285750" indent="-285750">
              <a:buFont typeface="Arial"/>
              <a:buChar char="•"/>
            </a:pPr>
            <a:r>
              <a:rPr lang="en-US">
                <a:cs typeface="Calibri"/>
              </a:rPr>
              <a:t>SXM for high power and High Bandwidth (alternate to PCIe)</a:t>
            </a:r>
          </a:p>
          <a:p>
            <a:pPr marL="285750" indent="-285750">
              <a:buFont typeface="Arial"/>
              <a:buChar char="•"/>
            </a:pPr>
            <a:endParaRPr lang="en-US">
              <a:cs typeface="Calibri"/>
            </a:endParaRPr>
          </a:p>
          <a:p>
            <a:pPr marL="285750" indent="-285750">
              <a:buFont typeface="Arial"/>
              <a:buChar char="•"/>
            </a:pPr>
            <a:endParaRPr lang="en-US">
              <a:cs typeface="Calibri"/>
            </a:endParaRPr>
          </a:p>
          <a:p>
            <a:r>
              <a:rPr lang="en-US">
                <a:cs typeface="Calibri"/>
              </a:rPr>
              <a:t>Clustering of Accelerators a key idea with models scaling.</a:t>
            </a:r>
          </a:p>
        </p:txBody>
      </p:sp>
      <p:pic>
        <p:nvPicPr>
          <p:cNvPr id="9" name="Picture 9" descr="Chart, treemap chart&#10;&#10;Description automatically generated">
            <a:extLst>
              <a:ext uri="{FF2B5EF4-FFF2-40B4-BE49-F238E27FC236}">
                <a16:creationId xmlns:a16="http://schemas.microsoft.com/office/drawing/2014/main" id="{E1538461-2423-0D78-B490-2C35CF249522}"/>
              </a:ext>
            </a:extLst>
          </p:cNvPr>
          <p:cNvPicPr>
            <a:picLocks noChangeAspect="1"/>
          </p:cNvPicPr>
          <p:nvPr/>
        </p:nvPicPr>
        <p:blipFill>
          <a:blip r:embed="rId4"/>
          <a:stretch>
            <a:fillRect/>
          </a:stretch>
        </p:blipFill>
        <p:spPr>
          <a:xfrm>
            <a:off x="565826" y="1536499"/>
            <a:ext cx="2743200" cy="3930915"/>
          </a:xfrm>
          <a:prstGeom prst="rect">
            <a:avLst/>
          </a:prstGeom>
        </p:spPr>
      </p:pic>
      <p:sp>
        <p:nvSpPr>
          <p:cNvPr id="11" name="TextBox 10">
            <a:extLst>
              <a:ext uri="{FF2B5EF4-FFF2-40B4-BE49-F238E27FC236}">
                <a16:creationId xmlns:a16="http://schemas.microsoft.com/office/drawing/2014/main" id="{E213E438-70C1-F458-A734-05E158CC4E8B}"/>
              </a:ext>
            </a:extLst>
          </p:cNvPr>
          <p:cNvSpPr txBox="1"/>
          <p:nvPr/>
        </p:nvSpPr>
        <p:spPr>
          <a:xfrm>
            <a:off x="840204" y="6042940"/>
            <a:ext cx="10830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NVIDIA H100 Tensor Core GPU Architecture [2022], Nvidia.</a:t>
            </a:r>
            <a:endParaRPr lang="en-US">
              <a:cs typeface="Calibri"/>
            </a:endParaRPr>
          </a:p>
        </p:txBody>
      </p:sp>
    </p:spTree>
    <p:extLst>
      <p:ext uri="{BB962C8B-B14F-4D97-AF65-F5344CB8AC3E}">
        <p14:creationId xmlns:p14="http://schemas.microsoft.com/office/powerpoint/2010/main" val="1533988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2932-C278-30C9-F62A-DCE503CE9D60}"/>
              </a:ext>
            </a:extLst>
          </p:cNvPr>
          <p:cNvSpPr>
            <a:spLocks noGrp="1"/>
          </p:cNvSpPr>
          <p:nvPr>
            <p:ph type="title"/>
          </p:nvPr>
        </p:nvSpPr>
        <p:spPr/>
        <p:txBody>
          <a:bodyPr/>
          <a:lstStyle/>
          <a:p>
            <a:r>
              <a:rPr lang="en-US" b="1" err="1">
                <a:cs typeface="Calibri Light"/>
              </a:rPr>
              <a:t>Cerebras</a:t>
            </a:r>
            <a:r>
              <a:rPr lang="en-US" b="1">
                <a:cs typeface="Calibri Light"/>
              </a:rPr>
              <a:t> Systems: Wafer Scale Engine 2</a:t>
            </a:r>
            <a:endParaRPr lang="en-US" b="1"/>
          </a:p>
        </p:txBody>
      </p:sp>
      <p:pic>
        <p:nvPicPr>
          <p:cNvPr id="7" name="Picture 7" descr="A picture containing diagram&#10;&#10;Description automatically generated">
            <a:extLst>
              <a:ext uri="{FF2B5EF4-FFF2-40B4-BE49-F238E27FC236}">
                <a16:creationId xmlns:a16="http://schemas.microsoft.com/office/drawing/2014/main" id="{19C637D1-426E-0083-7197-D8612E8F5FF9}"/>
              </a:ext>
            </a:extLst>
          </p:cNvPr>
          <p:cNvPicPr>
            <a:picLocks noGrp="1" noChangeAspect="1"/>
          </p:cNvPicPr>
          <p:nvPr>
            <p:ph idx="1"/>
          </p:nvPr>
        </p:nvPicPr>
        <p:blipFill>
          <a:blip r:embed="rId2"/>
          <a:stretch>
            <a:fillRect/>
          </a:stretch>
        </p:blipFill>
        <p:spPr>
          <a:xfrm>
            <a:off x="841246" y="1541928"/>
            <a:ext cx="7023343" cy="4351338"/>
          </a:xfrm>
        </p:spPr>
      </p:pic>
      <p:sp>
        <p:nvSpPr>
          <p:cNvPr id="4" name="Date Placeholder 3">
            <a:extLst>
              <a:ext uri="{FF2B5EF4-FFF2-40B4-BE49-F238E27FC236}">
                <a16:creationId xmlns:a16="http://schemas.microsoft.com/office/drawing/2014/main" id="{9706F398-A618-A670-6B08-6F6E8C1FB4F9}"/>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F668BCED-C862-9180-178A-3E82034E817B}"/>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B3745299-F30B-84BF-422E-A5ED4678B05B}"/>
              </a:ext>
            </a:extLst>
          </p:cNvPr>
          <p:cNvSpPr>
            <a:spLocks noGrp="1"/>
          </p:cNvSpPr>
          <p:nvPr>
            <p:ph type="sldNum" sz="quarter" idx="12"/>
          </p:nvPr>
        </p:nvSpPr>
        <p:spPr/>
        <p:txBody>
          <a:bodyPr/>
          <a:lstStyle/>
          <a:p>
            <a:fld id="{E850D903-3B9A-4AE2-8097-5C107B02E311}" type="slidenum">
              <a:rPr lang="en-IN" smtClean="0"/>
              <a:t>27</a:t>
            </a:fld>
            <a:endParaRPr lang="en-IN"/>
          </a:p>
        </p:txBody>
      </p:sp>
      <p:sp>
        <p:nvSpPr>
          <p:cNvPr id="9" name="TextBox 8">
            <a:extLst>
              <a:ext uri="{FF2B5EF4-FFF2-40B4-BE49-F238E27FC236}">
                <a16:creationId xmlns:a16="http://schemas.microsoft.com/office/drawing/2014/main" id="{A4C1F18F-3409-2C84-352B-72D62B661417}"/>
              </a:ext>
            </a:extLst>
          </p:cNvPr>
          <p:cNvSpPr txBox="1"/>
          <p:nvPr/>
        </p:nvSpPr>
        <p:spPr>
          <a:xfrm>
            <a:off x="840204" y="6042940"/>
            <a:ext cx="10830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ea typeface="+mn-lt"/>
                <a:cs typeface="+mn-lt"/>
              </a:rPr>
              <a:t>Cerebras</a:t>
            </a:r>
            <a:r>
              <a:rPr lang="en-US">
                <a:ea typeface="+mn-lt"/>
                <a:cs typeface="+mn-lt"/>
              </a:rPr>
              <a:t> Systems: Achieving Industry Best AI Performance Through A Systems Approach [2021]</a:t>
            </a:r>
            <a:endParaRPr lang="en-US"/>
          </a:p>
        </p:txBody>
      </p:sp>
      <p:sp>
        <p:nvSpPr>
          <p:cNvPr id="3" name="TextBox 2">
            <a:extLst>
              <a:ext uri="{FF2B5EF4-FFF2-40B4-BE49-F238E27FC236}">
                <a16:creationId xmlns:a16="http://schemas.microsoft.com/office/drawing/2014/main" id="{32C346DE-9936-3C33-0357-1D0F05F9A76F}"/>
              </a:ext>
            </a:extLst>
          </p:cNvPr>
          <p:cNvSpPr txBox="1"/>
          <p:nvPr/>
        </p:nvSpPr>
        <p:spPr>
          <a:xfrm>
            <a:off x="8085666" y="1735666"/>
            <a:ext cx="333022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Use the </a:t>
            </a:r>
            <a:r>
              <a:rPr lang="en-US" b="1">
                <a:cs typeface="Calibri"/>
              </a:rPr>
              <a:t>ENTIRE WAFER!</a:t>
            </a:r>
          </a:p>
          <a:p>
            <a:pPr marL="285750" indent="-285750">
              <a:buFont typeface="Arial"/>
              <a:buChar char="•"/>
            </a:pPr>
            <a:r>
              <a:rPr lang="en-US">
                <a:cs typeface="Calibri"/>
              </a:rPr>
              <a:t>Interconnects - Swarm</a:t>
            </a:r>
          </a:p>
          <a:p>
            <a:pPr marL="285750" indent="-285750">
              <a:buFont typeface="Arial"/>
              <a:buChar char="•"/>
            </a:pPr>
            <a:r>
              <a:rPr lang="en-US">
                <a:cs typeface="Calibri"/>
              </a:rPr>
              <a:t>No Multiplying by zero - sparsity aware</a:t>
            </a:r>
          </a:p>
          <a:p>
            <a:pPr marL="285750" indent="-285750">
              <a:buFont typeface="Arial"/>
              <a:buChar char="•"/>
            </a:pPr>
            <a:r>
              <a:rPr lang="en-US">
                <a:cs typeface="Calibri"/>
              </a:rPr>
              <a:t>Sparse Linear Algebra Compute (SLAC) cores</a:t>
            </a:r>
          </a:p>
        </p:txBody>
      </p:sp>
      <p:pic>
        <p:nvPicPr>
          <p:cNvPr id="11" name="Picture 11" descr="Table&#10;&#10;Description automatically generated">
            <a:extLst>
              <a:ext uri="{FF2B5EF4-FFF2-40B4-BE49-F238E27FC236}">
                <a16:creationId xmlns:a16="http://schemas.microsoft.com/office/drawing/2014/main" id="{3AEC0B1A-AB45-6C76-C3A4-C315642543AC}"/>
              </a:ext>
            </a:extLst>
          </p:cNvPr>
          <p:cNvPicPr>
            <a:picLocks noChangeAspect="1"/>
          </p:cNvPicPr>
          <p:nvPr/>
        </p:nvPicPr>
        <p:blipFill>
          <a:blip r:embed="rId3"/>
          <a:stretch>
            <a:fillRect/>
          </a:stretch>
        </p:blipFill>
        <p:spPr>
          <a:xfrm>
            <a:off x="7518400" y="3962234"/>
            <a:ext cx="4563533" cy="1699309"/>
          </a:xfrm>
          <a:prstGeom prst="rect">
            <a:avLst/>
          </a:prstGeom>
        </p:spPr>
      </p:pic>
    </p:spTree>
    <p:extLst>
      <p:ext uri="{BB962C8B-B14F-4D97-AF65-F5344CB8AC3E}">
        <p14:creationId xmlns:p14="http://schemas.microsoft.com/office/powerpoint/2010/main" val="3363878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7817-9C7F-B4F8-F0B8-464E24C2A188}"/>
              </a:ext>
            </a:extLst>
          </p:cNvPr>
          <p:cNvSpPr>
            <a:spLocks noGrp="1"/>
          </p:cNvSpPr>
          <p:nvPr>
            <p:ph type="title"/>
          </p:nvPr>
        </p:nvSpPr>
        <p:spPr/>
        <p:txBody>
          <a:bodyPr/>
          <a:lstStyle/>
          <a:p>
            <a:r>
              <a:rPr lang="en-US" b="1">
                <a:cs typeface="Calibri Light"/>
              </a:rPr>
              <a:t>Observations</a:t>
            </a:r>
          </a:p>
        </p:txBody>
      </p:sp>
      <p:sp>
        <p:nvSpPr>
          <p:cNvPr id="3" name="Content Placeholder 2">
            <a:extLst>
              <a:ext uri="{FF2B5EF4-FFF2-40B4-BE49-F238E27FC236}">
                <a16:creationId xmlns:a16="http://schemas.microsoft.com/office/drawing/2014/main" id="{E49740A1-597F-56C8-AA07-EAD902EEF108}"/>
              </a:ext>
            </a:extLst>
          </p:cNvPr>
          <p:cNvSpPr>
            <a:spLocks noGrp="1"/>
          </p:cNvSpPr>
          <p:nvPr>
            <p:ph idx="1"/>
          </p:nvPr>
        </p:nvSpPr>
        <p:spPr/>
        <p:txBody>
          <a:bodyPr vert="horz" lIns="91440" tIns="45720" rIns="91440" bIns="45720" rtlCol="0" anchor="t">
            <a:normAutofit fontScale="92500" lnSpcReduction="20000"/>
          </a:bodyPr>
          <a:lstStyle/>
          <a:p>
            <a:r>
              <a:rPr lang="en-US">
                <a:ea typeface="+mn-lt"/>
                <a:cs typeface="+mn-lt"/>
              </a:rPr>
              <a:t>Custom </a:t>
            </a:r>
            <a:r>
              <a:rPr lang="en-US" b="1">
                <a:ea typeface="+mn-lt"/>
                <a:cs typeface="+mn-lt"/>
              </a:rPr>
              <a:t>software stack</a:t>
            </a:r>
            <a:r>
              <a:rPr lang="en-US">
                <a:ea typeface="+mn-lt"/>
                <a:cs typeface="+mn-lt"/>
              </a:rPr>
              <a:t> and not just hardware</a:t>
            </a:r>
            <a:endParaRPr lang="en-US">
              <a:cs typeface="Calibri" panose="020F0502020204030204"/>
            </a:endParaRPr>
          </a:p>
          <a:p>
            <a:r>
              <a:rPr lang="en-US">
                <a:ea typeface="+mn-lt"/>
                <a:cs typeface="+mn-lt"/>
              </a:rPr>
              <a:t>Exploit parallelism everywhere - Batched inference and distributed training</a:t>
            </a:r>
            <a:endParaRPr lang="en-US"/>
          </a:p>
          <a:p>
            <a:r>
              <a:rPr lang="en-US">
                <a:ea typeface="+mn-lt"/>
                <a:cs typeface="+mn-lt"/>
              </a:rPr>
              <a:t>Generic acceleration (Accelerator Startups)</a:t>
            </a:r>
          </a:p>
          <a:p>
            <a:r>
              <a:rPr lang="en-US">
                <a:ea typeface="+mn-lt"/>
                <a:cs typeface="+mn-lt"/>
              </a:rPr>
              <a:t>Abstraction of programming (Accelerator startups)</a:t>
            </a:r>
            <a:endParaRPr lang="en-US"/>
          </a:p>
          <a:p>
            <a:r>
              <a:rPr lang="en-US">
                <a:ea typeface="+mn-lt"/>
                <a:cs typeface="+mn-lt"/>
              </a:rPr>
              <a:t>Resurgence of explicit dataflow architectures.</a:t>
            </a:r>
            <a:endParaRPr lang="en-US"/>
          </a:p>
          <a:p>
            <a:r>
              <a:rPr lang="en-US">
                <a:ea typeface="+mn-lt"/>
                <a:cs typeface="+mn-lt"/>
              </a:rPr>
              <a:t>Large on-chip memories (memory wall is real: PIM solutions)</a:t>
            </a:r>
            <a:endParaRPr lang="en-US"/>
          </a:p>
          <a:p>
            <a:r>
              <a:rPr lang="en-US">
                <a:ea typeface="+mn-lt"/>
                <a:cs typeface="+mn-lt"/>
              </a:rPr>
              <a:t>Value pinning and reconfigurable processing cores/programmable cores</a:t>
            </a:r>
            <a:endParaRPr lang="en-US"/>
          </a:p>
          <a:p>
            <a:r>
              <a:rPr lang="en-US">
                <a:ea typeface="+mn-lt"/>
                <a:cs typeface="+mn-lt"/>
              </a:rPr>
              <a:t>On-chip interconnects and off-chip networks - Scalability with model scaling</a:t>
            </a:r>
          </a:p>
          <a:p>
            <a:r>
              <a:rPr lang="en-US">
                <a:ea typeface="+mn-lt"/>
                <a:cs typeface="+mn-lt"/>
              </a:rPr>
              <a:t>Custom data types</a:t>
            </a:r>
            <a:endParaRPr lang="en-US">
              <a:cs typeface="Calibri"/>
            </a:endParaRPr>
          </a:p>
          <a:p>
            <a:r>
              <a:rPr lang="en-US">
                <a:ea typeface="+mn-lt"/>
                <a:cs typeface="+mn-lt"/>
              </a:rPr>
              <a:t>Some on-chip accelerators due to customer needs.</a:t>
            </a:r>
            <a:endParaRPr lang="en-US">
              <a:cs typeface="Calibri"/>
            </a:endParaRPr>
          </a:p>
        </p:txBody>
      </p:sp>
      <p:sp>
        <p:nvSpPr>
          <p:cNvPr id="4" name="Date Placeholder 3">
            <a:extLst>
              <a:ext uri="{FF2B5EF4-FFF2-40B4-BE49-F238E27FC236}">
                <a16:creationId xmlns:a16="http://schemas.microsoft.com/office/drawing/2014/main" id="{7D8999EB-9666-09C7-A05D-17B185480D89}"/>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58BA802F-C119-D8BF-249C-34817AD8DC8E}"/>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9DB2F117-1D71-B028-2B26-4690610B21E6}"/>
              </a:ext>
            </a:extLst>
          </p:cNvPr>
          <p:cNvSpPr>
            <a:spLocks noGrp="1"/>
          </p:cNvSpPr>
          <p:nvPr>
            <p:ph type="sldNum" sz="quarter" idx="12"/>
          </p:nvPr>
        </p:nvSpPr>
        <p:spPr/>
        <p:txBody>
          <a:bodyPr/>
          <a:lstStyle/>
          <a:p>
            <a:fld id="{E850D903-3B9A-4AE2-8097-5C107B02E311}" type="slidenum">
              <a:rPr lang="en-IN" smtClean="0"/>
              <a:t>28</a:t>
            </a:fld>
            <a:endParaRPr lang="en-IN"/>
          </a:p>
        </p:txBody>
      </p:sp>
    </p:spTree>
    <p:extLst>
      <p:ext uri="{BB962C8B-B14F-4D97-AF65-F5344CB8AC3E}">
        <p14:creationId xmlns:p14="http://schemas.microsoft.com/office/powerpoint/2010/main" val="329579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0653-B736-84E3-32C8-D964B98CBFA5}"/>
              </a:ext>
            </a:extLst>
          </p:cNvPr>
          <p:cNvSpPr>
            <a:spLocks noGrp="1"/>
          </p:cNvSpPr>
          <p:nvPr>
            <p:ph type="title"/>
          </p:nvPr>
        </p:nvSpPr>
        <p:spPr/>
        <p:txBody>
          <a:bodyPr/>
          <a:lstStyle/>
          <a:p>
            <a:r>
              <a:rPr lang="en-US" b="1"/>
              <a:t>AI/ML accelerators for edge computing</a:t>
            </a:r>
            <a:endParaRPr lang="en-IN" b="1"/>
          </a:p>
        </p:txBody>
      </p:sp>
      <p:pic>
        <p:nvPicPr>
          <p:cNvPr id="9" name="Content Placeholder 8">
            <a:extLst>
              <a:ext uri="{FF2B5EF4-FFF2-40B4-BE49-F238E27FC236}">
                <a16:creationId xmlns:a16="http://schemas.microsoft.com/office/drawing/2014/main" id="{F42D3536-6D22-12A2-E691-CF5109CAAD54}"/>
              </a:ext>
            </a:extLst>
          </p:cNvPr>
          <p:cNvPicPr>
            <a:picLocks noGrp="1" noChangeAspect="1"/>
          </p:cNvPicPr>
          <p:nvPr>
            <p:ph sz="half" idx="1"/>
          </p:nvPr>
        </p:nvPicPr>
        <p:blipFill rotWithShape="1">
          <a:blip r:embed="rId3"/>
          <a:srcRect r="8980" b="10619"/>
          <a:stretch/>
        </p:blipFill>
        <p:spPr>
          <a:xfrm>
            <a:off x="136069" y="1836328"/>
            <a:ext cx="6121673" cy="3477128"/>
          </a:xfrm>
        </p:spPr>
      </p:pic>
      <p:pic>
        <p:nvPicPr>
          <p:cNvPr id="11" name="Content Placeholder 10">
            <a:extLst>
              <a:ext uri="{FF2B5EF4-FFF2-40B4-BE49-F238E27FC236}">
                <a16:creationId xmlns:a16="http://schemas.microsoft.com/office/drawing/2014/main" id="{DC40ADFF-F6EB-AF0D-1A05-E632828C53BC}"/>
              </a:ext>
            </a:extLst>
          </p:cNvPr>
          <p:cNvPicPr>
            <a:picLocks noGrp="1" noChangeAspect="1"/>
          </p:cNvPicPr>
          <p:nvPr>
            <p:ph sz="half" idx="2"/>
          </p:nvPr>
        </p:nvPicPr>
        <p:blipFill rotWithShape="1">
          <a:blip r:embed="rId4"/>
          <a:srcRect l="3784" r="1484" b="10853"/>
          <a:stretch/>
        </p:blipFill>
        <p:spPr>
          <a:xfrm>
            <a:off x="6335092" y="1834012"/>
            <a:ext cx="5589189" cy="1776188"/>
          </a:xfrm>
        </p:spPr>
      </p:pic>
      <p:sp>
        <p:nvSpPr>
          <p:cNvPr id="5" name="Date Placeholder 4">
            <a:extLst>
              <a:ext uri="{FF2B5EF4-FFF2-40B4-BE49-F238E27FC236}">
                <a16:creationId xmlns:a16="http://schemas.microsoft.com/office/drawing/2014/main" id="{06E9A0A6-B0FB-E498-0B51-7308AAF125E6}"/>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67F0B975-0BB7-DDFA-CEE5-1B32CAF6453C}"/>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D51FC461-CC3F-C39E-F3B5-A7A950472134}"/>
              </a:ext>
            </a:extLst>
          </p:cNvPr>
          <p:cNvSpPr>
            <a:spLocks noGrp="1"/>
          </p:cNvSpPr>
          <p:nvPr>
            <p:ph type="sldNum" sz="quarter" idx="12"/>
          </p:nvPr>
        </p:nvSpPr>
        <p:spPr/>
        <p:txBody>
          <a:bodyPr/>
          <a:lstStyle/>
          <a:p>
            <a:fld id="{E850D903-3B9A-4AE2-8097-5C107B02E311}" type="slidenum">
              <a:rPr lang="en-IN" smtClean="0"/>
              <a:t>29</a:t>
            </a:fld>
            <a:endParaRPr lang="en-IN"/>
          </a:p>
        </p:txBody>
      </p:sp>
      <p:pic>
        <p:nvPicPr>
          <p:cNvPr id="1026" name="Picture 2" descr="Federated Learning: Challenges, Methods, and Future Directions – Machine  Learning Blog | ML@CMU | Carnegie Mellon University">
            <a:extLst>
              <a:ext uri="{FF2B5EF4-FFF2-40B4-BE49-F238E27FC236}">
                <a16:creationId xmlns:a16="http://schemas.microsoft.com/office/drawing/2014/main" id="{BBAA0105-75C5-CED3-706A-04CAC6D098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610" y="3753524"/>
            <a:ext cx="3156860" cy="1559932"/>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56D4B0D0-ADF8-2444-5540-A4C2080F5FAF}"/>
              </a:ext>
            </a:extLst>
          </p:cNvPr>
          <p:cNvSpPr/>
          <p:nvPr/>
        </p:nvSpPr>
        <p:spPr>
          <a:xfrm>
            <a:off x="457200" y="1834012"/>
            <a:ext cx="1135380" cy="15949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99B08DEE-E39E-FE06-CB8A-632A162FE9C3}"/>
              </a:ext>
            </a:extLst>
          </p:cNvPr>
          <p:cNvSpPr/>
          <p:nvPr/>
        </p:nvSpPr>
        <p:spPr>
          <a:xfrm>
            <a:off x="7101840" y="3512410"/>
            <a:ext cx="3898414" cy="2042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4485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EB307A5-A452-953B-B234-0C91B77B23D7}"/>
              </a:ext>
            </a:extLst>
          </p:cNvPr>
          <p:cNvSpPr>
            <a:spLocks noGrp="1"/>
          </p:cNvSpPr>
          <p:nvPr>
            <p:ph type="title"/>
          </p:nvPr>
        </p:nvSpPr>
        <p:spPr>
          <a:xfrm>
            <a:off x="540026" y="285613"/>
            <a:ext cx="10515600" cy="1051771"/>
          </a:xfrm>
        </p:spPr>
        <p:txBody>
          <a:bodyPr>
            <a:normAutofit/>
          </a:bodyPr>
          <a:lstStyle/>
          <a:p>
            <a:pPr algn="ctr"/>
            <a:r>
              <a:rPr lang="en-US" b="1">
                <a:cs typeface="Calibri Light"/>
              </a:rPr>
              <a:t>Applications of ML and AI</a:t>
            </a:r>
          </a:p>
        </p:txBody>
      </p:sp>
      <p:pic>
        <p:nvPicPr>
          <p:cNvPr id="9" name="Picture 4" descr="Future of Artificial Intelligence - Javatpoint">
            <a:extLst>
              <a:ext uri="{FF2B5EF4-FFF2-40B4-BE49-F238E27FC236}">
                <a16:creationId xmlns:a16="http://schemas.microsoft.com/office/drawing/2014/main" id="{60EEA867-4EA7-2EEC-E5CB-895B1C8F6E1D}"/>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3149"/>
          <a:stretch/>
        </p:blipFill>
        <p:spPr bwMode="auto">
          <a:xfrm>
            <a:off x="2256020" y="1215425"/>
            <a:ext cx="7086599" cy="277719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CFE9B706-AB30-A09C-2BB4-8090FC4182B8}"/>
              </a:ext>
            </a:extLst>
          </p:cNvPr>
          <p:cNvSpPr>
            <a:spLocks noGrp="1"/>
          </p:cNvSpPr>
          <p:nvPr>
            <p:ph sz="half" idx="2"/>
          </p:nvPr>
        </p:nvSpPr>
        <p:spPr>
          <a:xfrm>
            <a:off x="538397" y="3986707"/>
            <a:ext cx="6056027" cy="2327666"/>
          </a:xfrm>
        </p:spPr>
        <p:txBody>
          <a:bodyPr vert="horz" lIns="91440" tIns="45720" rIns="91440" bIns="45720" rtlCol="0" anchor="t">
            <a:normAutofit lnSpcReduction="10000"/>
          </a:bodyPr>
          <a:lstStyle/>
          <a:p>
            <a:r>
              <a:rPr lang="en-IN">
                <a:ea typeface="+mn-lt"/>
                <a:cs typeface="+mn-lt"/>
              </a:rPr>
              <a:t>NLP - Speech and Text (Voice assistants)</a:t>
            </a:r>
            <a:endParaRPr lang="en-IN"/>
          </a:p>
          <a:p>
            <a:r>
              <a:rPr lang="en-IN">
                <a:cs typeface="Calibri"/>
              </a:rPr>
              <a:t>Image recognition - Computer Vision</a:t>
            </a:r>
          </a:p>
          <a:p>
            <a:r>
              <a:rPr lang="en-IN">
                <a:cs typeface="Calibri"/>
              </a:rPr>
              <a:t>Recommendation Systems</a:t>
            </a:r>
          </a:p>
          <a:p>
            <a:r>
              <a:rPr lang="en-IN">
                <a:cs typeface="Calibri"/>
              </a:rPr>
              <a:t>Medical Diagnosis</a:t>
            </a:r>
          </a:p>
        </p:txBody>
      </p:sp>
      <p:sp>
        <p:nvSpPr>
          <p:cNvPr id="5" name="Date Placeholder 4">
            <a:extLst>
              <a:ext uri="{FF2B5EF4-FFF2-40B4-BE49-F238E27FC236}">
                <a16:creationId xmlns:a16="http://schemas.microsoft.com/office/drawing/2014/main" id="{CAFD7AC5-BED2-3362-3793-F16B59889A1F}"/>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9041D983-1F21-C028-B4FD-63E8F6DA1B94}"/>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7BB72213-DB6C-21B1-CA40-06FAEC8FA95A}"/>
              </a:ext>
            </a:extLst>
          </p:cNvPr>
          <p:cNvSpPr>
            <a:spLocks noGrp="1"/>
          </p:cNvSpPr>
          <p:nvPr>
            <p:ph type="sldNum" sz="quarter" idx="12"/>
          </p:nvPr>
        </p:nvSpPr>
        <p:spPr/>
        <p:txBody>
          <a:bodyPr/>
          <a:lstStyle/>
          <a:p>
            <a:fld id="{E850D903-3B9A-4AE2-8097-5C107B02E311}" type="slidenum">
              <a:rPr lang="en-IN" smtClean="0"/>
              <a:t>3</a:t>
            </a:fld>
            <a:endParaRPr lang="en-IN"/>
          </a:p>
        </p:txBody>
      </p:sp>
      <p:sp>
        <p:nvSpPr>
          <p:cNvPr id="8" name="Content Placeholder 9">
            <a:extLst>
              <a:ext uri="{FF2B5EF4-FFF2-40B4-BE49-F238E27FC236}">
                <a16:creationId xmlns:a16="http://schemas.microsoft.com/office/drawing/2014/main" id="{14084ADE-BF99-38A7-76ED-CA57C0C74A78}"/>
              </a:ext>
            </a:extLst>
          </p:cNvPr>
          <p:cNvSpPr txBox="1">
            <a:spLocks/>
          </p:cNvSpPr>
          <p:nvPr/>
        </p:nvSpPr>
        <p:spPr>
          <a:xfrm>
            <a:off x="6205928" y="3989205"/>
            <a:ext cx="6056027" cy="23276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cs typeface="Calibri"/>
              </a:rPr>
              <a:t>Placement and Routing (</a:t>
            </a:r>
            <a:r>
              <a:rPr lang="en-IN" err="1">
                <a:cs typeface="Calibri"/>
              </a:rPr>
              <a:t>floorplanning</a:t>
            </a:r>
            <a:r>
              <a:rPr lang="en-IN">
                <a:cs typeface="Calibri"/>
              </a:rPr>
              <a:t>)</a:t>
            </a:r>
          </a:p>
          <a:p>
            <a:r>
              <a:rPr lang="en-IN">
                <a:cs typeface="Calibri"/>
              </a:rPr>
              <a:t>Code completion</a:t>
            </a:r>
          </a:p>
          <a:p>
            <a:r>
              <a:rPr lang="en-IN">
                <a:cs typeface="Calibri"/>
              </a:rPr>
              <a:t>Attack detection and generation</a:t>
            </a:r>
            <a:endParaRPr lang="en-IN"/>
          </a:p>
          <a:p>
            <a:r>
              <a:rPr lang="en-IN">
                <a:cs typeface="Calibri"/>
              </a:rPr>
              <a:t>Accelerator design?</a:t>
            </a:r>
          </a:p>
          <a:p>
            <a:endParaRPr lang="en-IN">
              <a:cs typeface="Calibri"/>
            </a:endParaRPr>
          </a:p>
        </p:txBody>
      </p:sp>
    </p:spTree>
    <p:extLst>
      <p:ext uri="{BB962C8B-B14F-4D97-AF65-F5344CB8AC3E}">
        <p14:creationId xmlns:p14="http://schemas.microsoft.com/office/powerpoint/2010/main" val="3650987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371E-F844-0A52-5011-68EC2C8A65E3}"/>
              </a:ext>
            </a:extLst>
          </p:cNvPr>
          <p:cNvSpPr>
            <a:spLocks noGrp="1"/>
          </p:cNvSpPr>
          <p:nvPr>
            <p:ph type="title"/>
          </p:nvPr>
        </p:nvSpPr>
        <p:spPr>
          <a:xfrm>
            <a:off x="838200" y="365125"/>
            <a:ext cx="10515600" cy="1325563"/>
          </a:xfrm>
        </p:spPr>
        <p:txBody>
          <a:bodyPr/>
          <a:lstStyle/>
          <a:p>
            <a:r>
              <a:rPr lang="en-US" b="1"/>
              <a:t>Key Metrics for edge/embedded AI/ML accelerators</a:t>
            </a:r>
            <a:endParaRPr lang="en-IN" b="1"/>
          </a:p>
        </p:txBody>
      </p:sp>
      <p:sp>
        <p:nvSpPr>
          <p:cNvPr id="3" name="Content Placeholder 2">
            <a:extLst>
              <a:ext uri="{FF2B5EF4-FFF2-40B4-BE49-F238E27FC236}">
                <a16:creationId xmlns:a16="http://schemas.microsoft.com/office/drawing/2014/main" id="{0724B5AC-C684-29E6-542A-DED8C4AB3EE6}"/>
              </a:ext>
            </a:extLst>
          </p:cNvPr>
          <p:cNvSpPr>
            <a:spLocks noGrp="1"/>
          </p:cNvSpPr>
          <p:nvPr>
            <p:ph sz="half" idx="1"/>
          </p:nvPr>
        </p:nvSpPr>
        <p:spPr>
          <a:xfrm>
            <a:off x="838200" y="2190307"/>
            <a:ext cx="5181600" cy="3986656"/>
          </a:xfrm>
        </p:spPr>
        <p:txBody>
          <a:bodyPr>
            <a:normAutofit/>
          </a:bodyPr>
          <a:lstStyle/>
          <a:p>
            <a:r>
              <a:rPr lang="en-US"/>
              <a:t>TOPS/W (Tera Operations per Watt)</a:t>
            </a:r>
          </a:p>
          <a:p>
            <a:r>
              <a:rPr lang="en-US"/>
              <a:t>Accuracy </a:t>
            </a:r>
          </a:p>
          <a:p>
            <a:pPr lvl="1"/>
            <a:r>
              <a:rPr lang="en-US"/>
              <a:t>Quality of results</a:t>
            </a:r>
          </a:p>
          <a:p>
            <a:pPr lvl="1"/>
            <a:r>
              <a:rPr lang="en-US"/>
              <a:t>Throughput – analytics on high volume data</a:t>
            </a:r>
          </a:p>
          <a:p>
            <a:pPr lvl="1"/>
            <a:r>
              <a:rPr lang="en-US"/>
              <a:t>Latency – autonomous navigation</a:t>
            </a:r>
          </a:p>
        </p:txBody>
      </p:sp>
      <p:sp>
        <p:nvSpPr>
          <p:cNvPr id="10" name="Content Placeholder 9">
            <a:extLst>
              <a:ext uri="{FF2B5EF4-FFF2-40B4-BE49-F238E27FC236}">
                <a16:creationId xmlns:a16="http://schemas.microsoft.com/office/drawing/2014/main" id="{A02651F6-57F0-E6AB-112E-EF3929255A72}"/>
              </a:ext>
            </a:extLst>
          </p:cNvPr>
          <p:cNvSpPr>
            <a:spLocks noGrp="1"/>
          </p:cNvSpPr>
          <p:nvPr>
            <p:ph sz="half" idx="2"/>
          </p:nvPr>
        </p:nvSpPr>
        <p:spPr>
          <a:xfrm>
            <a:off x="6172200" y="2190305"/>
            <a:ext cx="5181600" cy="3986657"/>
          </a:xfrm>
        </p:spPr>
        <p:txBody>
          <a:bodyPr/>
          <a:lstStyle/>
          <a:p>
            <a:r>
              <a:rPr lang="en-IN"/>
              <a:t>Hardware cost</a:t>
            </a:r>
          </a:p>
          <a:p>
            <a:pPr lvl="1"/>
            <a:r>
              <a:rPr lang="en-IN"/>
              <a:t>Designing and Manufacturing</a:t>
            </a:r>
          </a:p>
          <a:p>
            <a:r>
              <a:rPr lang="en-IN"/>
              <a:t>Flexibility</a:t>
            </a:r>
          </a:p>
          <a:p>
            <a:pPr lvl="1"/>
            <a:r>
              <a:rPr lang="en-IN"/>
              <a:t>Due to evolving DNN models</a:t>
            </a:r>
          </a:p>
          <a:p>
            <a:r>
              <a:rPr lang="en-IN"/>
              <a:t>Scalability</a:t>
            </a:r>
          </a:p>
          <a:p>
            <a:r>
              <a:rPr lang="en-IN"/>
              <a:t>Privacy</a:t>
            </a:r>
          </a:p>
        </p:txBody>
      </p:sp>
      <p:sp>
        <p:nvSpPr>
          <p:cNvPr id="5" name="Date Placeholder 4">
            <a:extLst>
              <a:ext uri="{FF2B5EF4-FFF2-40B4-BE49-F238E27FC236}">
                <a16:creationId xmlns:a16="http://schemas.microsoft.com/office/drawing/2014/main" id="{D6736CA1-309D-E598-849B-E6373E8C91B1}"/>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DF24B2B6-F440-90C4-C71C-C9B28A070DE1}"/>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3D901811-87C7-B5CF-AD48-F6A025CFEE14}"/>
              </a:ext>
            </a:extLst>
          </p:cNvPr>
          <p:cNvSpPr>
            <a:spLocks noGrp="1"/>
          </p:cNvSpPr>
          <p:nvPr>
            <p:ph type="sldNum" sz="quarter" idx="12"/>
          </p:nvPr>
        </p:nvSpPr>
        <p:spPr/>
        <p:txBody>
          <a:bodyPr/>
          <a:lstStyle/>
          <a:p>
            <a:fld id="{E850D903-3B9A-4AE2-8097-5C107B02E311}" type="slidenum">
              <a:rPr lang="en-IN" smtClean="0"/>
              <a:t>30</a:t>
            </a:fld>
            <a:endParaRPr lang="en-IN"/>
          </a:p>
        </p:txBody>
      </p:sp>
      <p:sp>
        <p:nvSpPr>
          <p:cNvPr id="9" name="TextBox 8">
            <a:extLst>
              <a:ext uri="{FF2B5EF4-FFF2-40B4-BE49-F238E27FC236}">
                <a16:creationId xmlns:a16="http://schemas.microsoft.com/office/drawing/2014/main" id="{174A3D3D-447A-61C2-AA1F-BDD86876F210}"/>
              </a:ext>
            </a:extLst>
          </p:cNvPr>
          <p:cNvSpPr txBox="1"/>
          <p:nvPr/>
        </p:nvSpPr>
        <p:spPr>
          <a:xfrm>
            <a:off x="851491" y="6081991"/>
            <a:ext cx="7530509" cy="369332"/>
          </a:xfrm>
          <a:prstGeom prst="rect">
            <a:avLst/>
          </a:prstGeom>
          <a:noFill/>
        </p:spPr>
        <p:txBody>
          <a:bodyPr wrap="square">
            <a:spAutoFit/>
          </a:bodyPr>
          <a:lstStyle/>
          <a:p>
            <a:r>
              <a:rPr lang="en-US">
                <a:ea typeface="+mn-lt"/>
                <a:cs typeface="+mn-lt"/>
              </a:rPr>
              <a:t>Hardware for Machine Learning: Challenges and Opportunities[2017], Sze et el.</a:t>
            </a:r>
            <a:endParaRPr lang="en-IN"/>
          </a:p>
        </p:txBody>
      </p:sp>
    </p:spTree>
    <p:extLst>
      <p:ext uri="{BB962C8B-B14F-4D97-AF65-F5344CB8AC3E}">
        <p14:creationId xmlns:p14="http://schemas.microsoft.com/office/powerpoint/2010/main" val="348580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74AD-3BC9-D238-8D01-F23A2DBC9353}"/>
              </a:ext>
            </a:extLst>
          </p:cNvPr>
          <p:cNvSpPr>
            <a:spLocks noGrp="1"/>
          </p:cNvSpPr>
          <p:nvPr>
            <p:ph type="title"/>
          </p:nvPr>
        </p:nvSpPr>
        <p:spPr>
          <a:xfrm>
            <a:off x="593758" y="124542"/>
            <a:ext cx="10515600" cy="1325563"/>
          </a:xfrm>
        </p:spPr>
        <p:txBody>
          <a:bodyPr/>
          <a:lstStyle/>
          <a:p>
            <a:r>
              <a:rPr lang="en-US" b="1"/>
              <a:t>Eyeriss</a:t>
            </a:r>
            <a:endParaRPr lang="en-IN" b="1"/>
          </a:p>
        </p:txBody>
      </p:sp>
      <p:sp>
        <p:nvSpPr>
          <p:cNvPr id="3" name="Content Placeholder 2">
            <a:extLst>
              <a:ext uri="{FF2B5EF4-FFF2-40B4-BE49-F238E27FC236}">
                <a16:creationId xmlns:a16="http://schemas.microsoft.com/office/drawing/2014/main" id="{996E28DB-6B07-16E6-4B0D-425FAFEFC1FF}"/>
              </a:ext>
            </a:extLst>
          </p:cNvPr>
          <p:cNvSpPr>
            <a:spLocks noGrp="1"/>
          </p:cNvSpPr>
          <p:nvPr>
            <p:ph sz="half" idx="1"/>
          </p:nvPr>
        </p:nvSpPr>
        <p:spPr>
          <a:xfrm>
            <a:off x="836138" y="1276960"/>
            <a:ext cx="5181600" cy="4351338"/>
          </a:xfrm>
        </p:spPr>
        <p:txBody>
          <a:bodyPr>
            <a:normAutofit/>
          </a:bodyPr>
          <a:lstStyle/>
          <a:p>
            <a:r>
              <a:rPr lang="en-US"/>
              <a:t>A very tiny low power AI accelerator chip ~278nW</a:t>
            </a:r>
          </a:p>
          <a:p>
            <a:r>
              <a:rPr lang="en-US"/>
              <a:t>Is a spatial architecture </a:t>
            </a:r>
          </a:p>
          <a:p>
            <a:pPr lvl="1"/>
            <a:r>
              <a:rPr lang="en-US"/>
              <a:t>Use dataflow processing</a:t>
            </a:r>
          </a:p>
          <a:p>
            <a:pPr lvl="1"/>
            <a:r>
              <a:rPr lang="en-US"/>
              <a:t>To facilitate efficient data reuse</a:t>
            </a:r>
          </a:p>
          <a:p>
            <a:r>
              <a:rPr lang="en-US"/>
              <a:t>Focused on accelerating DNN</a:t>
            </a:r>
          </a:p>
          <a:p>
            <a:r>
              <a:rPr lang="en-US"/>
              <a:t>Identified convolution is the most important </a:t>
            </a:r>
          </a:p>
          <a:p>
            <a:pPr lvl="1"/>
            <a:r>
              <a:rPr lang="en-US"/>
              <a:t>Takes 90% - 99% of computation and runtime</a:t>
            </a:r>
          </a:p>
          <a:p>
            <a:pPr lvl="1"/>
            <a:endParaRPr lang="en-IN"/>
          </a:p>
        </p:txBody>
      </p:sp>
      <p:pic>
        <p:nvPicPr>
          <p:cNvPr id="15" name="Picture 2" descr="Convolutional neural network 2: architecture » AI Geek Programmer">
            <a:extLst>
              <a:ext uri="{FF2B5EF4-FFF2-40B4-BE49-F238E27FC236}">
                <a16:creationId xmlns:a16="http://schemas.microsoft.com/office/drawing/2014/main" id="{F214FDA7-F5FB-7BBE-E3CC-F3BBE4F57F2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72200" y="2552994"/>
            <a:ext cx="5181600" cy="2896599"/>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783B099A-5A66-4AE0-4FAE-C14AAF80B6C8}"/>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862579FD-B2B6-7BF9-13A2-FD30C87BCE43}"/>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E241E5F4-3AEA-901E-8011-04E385C9C35F}"/>
              </a:ext>
            </a:extLst>
          </p:cNvPr>
          <p:cNvSpPr>
            <a:spLocks noGrp="1"/>
          </p:cNvSpPr>
          <p:nvPr>
            <p:ph type="sldNum" sz="quarter" idx="12"/>
          </p:nvPr>
        </p:nvSpPr>
        <p:spPr/>
        <p:txBody>
          <a:bodyPr/>
          <a:lstStyle/>
          <a:p>
            <a:fld id="{E850D903-3B9A-4AE2-8097-5C107B02E311}" type="slidenum">
              <a:rPr lang="en-IN" smtClean="0"/>
              <a:t>31</a:t>
            </a:fld>
            <a:endParaRPr lang="en-IN"/>
          </a:p>
        </p:txBody>
      </p:sp>
      <p:sp>
        <p:nvSpPr>
          <p:cNvPr id="10" name="Rectangle 9">
            <a:extLst>
              <a:ext uri="{FF2B5EF4-FFF2-40B4-BE49-F238E27FC236}">
                <a16:creationId xmlns:a16="http://schemas.microsoft.com/office/drawing/2014/main" id="{69D17C80-0E91-F6E5-696C-A1FEB0095895}"/>
              </a:ext>
            </a:extLst>
          </p:cNvPr>
          <p:cNvSpPr/>
          <p:nvPr/>
        </p:nvSpPr>
        <p:spPr>
          <a:xfrm>
            <a:off x="10203180" y="1996440"/>
            <a:ext cx="769620" cy="16859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n>
                  <a:solidFill>
                    <a:sysClr val="windowText" lastClr="000000"/>
                  </a:solidFill>
                </a:ln>
                <a:solidFill>
                  <a:sysClr val="windowText" lastClr="000000"/>
                </a:solidFill>
              </a:rPr>
              <a:t>Area</a:t>
            </a:r>
            <a:endParaRPr lang="en-IN" sz="1050">
              <a:ln>
                <a:solidFill>
                  <a:sysClr val="windowText" lastClr="000000"/>
                </a:solidFill>
              </a:ln>
              <a:solidFill>
                <a:sysClr val="windowText" lastClr="000000"/>
              </a:solidFill>
            </a:endParaRPr>
          </a:p>
        </p:txBody>
      </p:sp>
      <p:pic>
        <p:nvPicPr>
          <p:cNvPr id="12" name="Picture 11">
            <a:extLst>
              <a:ext uri="{FF2B5EF4-FFF2-40B4-BE49-F238E27FC236}">
                <a16:creationId xmlns:a16="http://schemas.microsoft.com/office/drawing/2014/main" id="{3EF241A1-90C2-863E-ECF3-05CD23088884}"/>
              </a:ext>
            </a:extLst>
          </p:cNvPr>
          <p:cNvPicPr>
            <a:picLocks noChangeAspect="1"/>
          </p:cNvPicPr>
          <p:nvPr/>
        </p:nvPicPr>
        <p:blipFill>
          <a:blip r:embed="rId4"/>
          <a:stretch>
            <a:fillRect/>
          </a:stretch>
        </p:blipFill>
        <p:spPr>
          <a:xfrm>
            <a:off x="8122128" y="0"/>
            <a:ext cx="4075047" cy="2553920"/>
          </a:xfrm>
          <a:prstGeom prst="rect">
            <a:avLst/>
          </a:prstGeom>
        </p:spPr>
      </p:pic>
      <p:sp>
        <p:nvSpPr>
          <p:cNvPr id="8" name="TextBox 7">
            <a:extLst>
              <a:ext uri="{FF2B5EF4-FFF2-40B4-BE49-F238E27FC236}">
                <a16:creationId xmlns:a16="http://schemas.microsoft.com/office/drawing/2014/main" id="{A67DB7BD-68AB-196F-F57C-59D63197B6C5}"/>
              </a:ext>
            </a:extLst>
          </p:cNvPr>
          <p:cNvSpPr txBox="1"/>
          <p:nvPr/>
        </p:nvSpPr>
        <p:spPr>
          <a:xfrm>
            <a:off x="836138" y="6064634"/>
            <a:ext cx="10625760" cy="369332"/>
          </a:xfrm>
          <a:prstGeom prst="rect">
            <a:avLst/>
          </a:prstGeom>
          <a:noFill/>
        </p:spPr>
        <p:txBody>
          <a:bodyPr wrap="square">
            <a:spAutoFit/>
          </a:bodyPr>
          <a:lstStyle/>
          <a:p>
            <a:r>
              <a:rPr lang="en-IN" err="1"/>
              <a:t>Eyeriss</a:t>
            </a:r>
            <a:r>
              <a:rPr lang="en-IN"/>
              <a:t>: A Spatial Architecture for Energy-Efficient Dataflow for Convolutional Neural Networks[2016], Sze et al.</a:t>
            </a:r>
          </a:p>
        </p:txBody>
      </p:sp>
    </p:spTree>
    <p:extLst>
      <p:ext uri="{BB962C8B-B14F-4D97-AF65-F5344CB8AC3E}">
        <p14:creationId xmlns:p14="http://schemas.microsoft.com/office/powerpoint/2010/main" val="136926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96B4378-D160-F78F-B329-9EC17F2F9456}"/>
              </a:ext>
            </a:extLst>
          </p:cNvPr>
          <p:cNvSpPr>
            <a:spLocks noGrp="1"/>
          </p:cNvSpPr>
          <p:nvPr>
            <p:ph type="body" idx="1"/>
          </p:nvPr>
        </p:nvSpPr>
        <p:spPr>
          <a:xfrm>
            <a:off x="839788" y="266701"/>
            <a:ext cx="5157787" cy="838200"/>
          </a:xfrm>
        </p:spPr>
        <p:txBody>
          <a:bodyPr>
            <a:normAutofit/>
          </a:bodyPr>
          <a:lstStyle/>
          <a:p>
            <a:r>
              <a:rPr lang="en-US" sz="3600" err="1">
                <a:latin typeface="Calibri Light"/>
                <a:cs typeface="Arial"/>
              </a:rPr>
              <a:t>Eyeriss</a:t>
            </a:r>
            <a:endParaRPr lang="en-IN" sz="3600" err="1">
              <a:latin typeface="Calibri Light"/>
              <a:cs typeface="Arial"/>
            </a:endParaRPr>
          </a:p>
        </p:txBody>
      </p:sp>
      <p:sp>
        <p:nvSpPr>
          <p:cNvPr id="8" name="Content Placeholder 7">
            <a:extLst>
              <a:ext uri="{FF2B5EF4-FFF2-40B4-BE49-F238E27FC236}">
                <a16:creationId xmlns:a16="http://schemas.microsoft.com/office/drawing/2014/main" id="{BBC9FAD5-7D94-F5E9-44BD-60C75912B993}"/>
              </a:ext>
            </a:extLst>
          </p:cNvPr>
          <p:cNvSpPr>
            <a:spLocks noGrp="1"/>
          </p:cNvSpPr>
          <p:nvPr>
            <p:ph sz="half" idx="2"/>
          </p:nvPr>
        </p:nvSpPr>
        <p:spPr>
          <a:xfrm>
            <a:off x="839788" y="1271588"/>
            <a:ext cx="5157787" cy="4918075"/>
          </a:xfrm>
        </p:spPr>
        <p:txBody>
          <a:bodyPr>
            <a:normAutofit fontScale="92500" lnSpcReduction="10000"/>
          </a:bodyPr>
          <a:lstStyle/>
          <a:p>
            <a:r>
              <a:rPr lang="en-US"/>
              <a:t>Dataflow implementation</a:t>
            </a:r>
          </a:p>
          <a:p>
            <a:pPr lvl="1"/>
            <a:r>
              <a:rPr lang="en-US"/>
              <a:t>Output Stationary</a:t>
            </a:r>
          </a:p>
          <a:p>
            <a:pPr lvl="1"/>
            <a:r>
              <a:rPr lang="en-US"/>
              <a:t>Weight Stationary </a:t>
            </a:r>
          </a:p>
          <a:p>
            <a:pPr lvl="1"/>
            <a:r>
              <a:rPr lang="en-US"/>
              <a:t>No Local data reuse </a:t>
            </a:r>
          </a:p>
          <a:p>
            <a:pPr lvl="2"/>
            <a:r>
              <a:rPr lang="en-US"/>
              <a:t>All the input and filter data come from global buffer</a:t>
            </a:r>
          </a:p>
          <a:p>
            <a:pPr lvl="2"/>
            <a:r>
              <a:rPr lang="en-US"/>
              <a:t>All the partial sums and output written to global buffer</a:t>
            </a:r>
          </a:p>
          <a:p>
            <a:r>
              <a:rPr lang="en-US"/>
              <a:t>Eyeriss proposed novel dataflow implementation</a:t>
            </a:r>
          </a:p>
          <a:p>
            <a:pPr lvl="1"/>
            <a:r>
              <a:rPr lang="en-US"/>
              <a:t>Row-stationary approach</a:t>
            </a:r>
          </a:p>
          <a:p>
            <a:pPr lvl="1"/>
            <a:r>
              <a:rPr lang="en-US"/>
              <a:t>High input reuse (filter, feature maps)</a:t>
            </a:r>
          </a:p>
          <a:p>
            <a:pPr lvl="1"/>
            <a:r>
              <a:rPr lang="en-US"/>
              <a:t>Minimize partial sum accumulation cost</a:t>
            </a:r>
          </a:p>
        </p:txBody>
      </p:sp>
      <p:sp>
        <p:nvSpPr>
          <p:cNvPr id="14" name="Text Placeholder 13">
            <a:extLst>
              <a:ext uri="{FF2B5EF4-FFF2-40B4-BE49-F238E27FC236}">
                <a16:creationId xmlns:a16="http://schemas.microsoft.com/office/drawing/2014/main" id="{5809C62E-29BA-02C8-2CA8-E1A065C0C0BA}"/>
              </a:ext>
            </a:extLst>
          </p:cNvPr>
          <p:cNvSpPr>
            <a:spLocks noGrp="1"/>
          </p:cNvSpPr>
          <p:nvPr>
            <p:ph type="body" sz="quarter" idx="3"/>
          </p:nvPr>
        </p:nvSpPr>
        <p:spPr>
          <a:xfrm>
            <a:off x="6194427" y="279084"/>
            <a:ext cx="5183188" cy="823912"/>
          </a:xfrm>
        </p:spPr>
        <p:txBody>
          <a:bodyPr>
            <a:normAutofit/>
          </a:bodyPr>
          <a:lstStyle/>
          <a:p>
            <a:r>
              <a:rPr lang="en-US" sz="3600" err="1">
                <a:latin typeface="Calibri Light"/>
                <a:cs typeface="Calibri Light"/>
              </a:rPr>
              <a:t>Eyeriss</a:t>
            </a:r>
            <a:r>
              <a:rPr lang="en-US" sz="3600">
                <a:latin typeface="Calibri Light"/>
                <a:cs typeface="Calibri Light"/>
              </a:rPr>
              <a:t> V2</a:t>
            </a:r>
            <a:endParaRPr lang="en-IN" sz="3600">
              <a:latin typeface="Calibri Light"/>
              <a:cs typeface="Calibri Light"/>
            </a:endParaRPr>
          </a:p>
        </p:txBody>
      </p:sp>
      <p:sp>
        <p:nvSpPr>
          <p:cNvPr id="4" name="Content Placeholder 3">
            <a:extLst>
              <a:ext uri="{FF2B5EF4-FFF2-40B4-BE49-F238E27FC236}">
                <a16:creationId xmlns:a16="http://schemas.microsoft.com/office/drawing/2014/main" id="{5C1A3C85-2DA0-654F-44E7-8668D3EC9F2C}"/>
              </a:ext>
            </a:extLst>
          </p:cNvPr>
          <p:cNvSpPr>
            <a:spLocks noGrp="1"/>
          </p:cNvSpPr>
          <p:nvPr>
            <p:ph sz="quarter" idx="4"/>
          </p:nvPr>
        </p:nvSpPr>
        <p:spPr>
          <a:xfrm>
            <a:off x="6172200" y="1269683"/>
            <a:ext cx="5183188" cy="4919980"/>
          </a:xfrm>
        </p:spPr>
        <p:txBody>
          <a:bodyPr>
            <a:normAutofit fontScale="92500" lnSpcReduction="10000"/>
          </a:bodyPr>
          <a:lstStyle/>
          <a:p>
            <a:r>
              <a:rPr lang="en-US" sz="2600"/>
              <a:t>Designed for sparse and compact DNN models</a:t>
            </a:r>
          </a:p>
          <a:p>
            <a:r>
              <a:rPr lang="en-US" sz="2600"/>
              <a:t>Proposed highly on-chip network, called hierarchy mesh</a:t>
            </a:r>
          </a:p>
          <a:p>
            <a:pPr lvl="1"/>
            <a:r>
              <a:rPr lang="en-US" sz="2200"/>
              <a:t>To adapt to different amount of data-reuse, bandwidth, and utilization</a:t>
            </a:r>
          </a:p>
          <a:p>
            <a:r>
              <a:rPr lang="en-US" sz="2600"/>
              <a:t>12.6X faster and 2.5X energy efficient than the original Eyeriss</a:t>
            </a:r>
          </a:p>
          <a:p>
            <a:endParaRPr lang="en-US"/>
          </a:p>
          <a:p>
            <a:endParaRPr lang="en-US"/>
          </a:p>
          <a:p>
            <a:endParaRPr lang="en-US"/>
          </a:p>
          <a:p>
            <a:endParaRPr lang="en-US"/>
          </a:p>
          <a:p>
            <a:endParaRPr lang="en-US"/>
          </a:p>
        </p:txBody>
      </p:sp>
      <p:sp>
        <p:nvSpPr>
          <p:cNvPr id="5" name="Date Placeholder 4">
            <a:extLst>
              <a:ext uri="{FF2B5EF4-FFF2-40B4-BE49-F238E27FC236}">
                <a16:creationId xmlns:a16="http://schemas.microsoft.com/office/drawing/2014/main" id="{E50F2638-2097-07E3-6FBF-47BB93EE0F00}"/>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9A836B88-BEA4-2E57-D705-FF2C66205ADB}"/>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D46DE9E3-944A-7D05-7B66-096AEA1D1C16}"/>
              </a:ext>
            </a:extLst>
          </p:cNvPr>
          <p:cNvSpPr>
            <a:spLocks noGrp="1"/>
          </p:cNvSpPr>
          <p:nvPr>
            <p:ph type="sldNum" sz="quarter" idx="12"/>
          </p:nvPr>
        </p:nvSpPr>
        <p:spPr/>
        <p:txBody>
          <a:bodyPr/>
          <a:lstStyle/>
          <a:p>
            <a:fld id="{E850D903-3B9A-4AE2-8097-5C107B02E311}" type="slidenum">
              <a:rPr lang="en-IN" smtClean="0"/>
              <a:t>32</a:t>
            </a:fld>
            <a:endParaRPr lang="en-IN"/>
          </a:p>
        </p:txBody>
      </p:sp>
      <p:pic>
        <p:nvPicPr>
          <p:cNvPr id="12" name="Picture 11">
            <a:extLst>
              <a:ext uri="{FF2B5EF4-FFF2-40B4-BE49-F238E27FC236}">
                <a16:creationId xmlns:a16="http://schemas.microsoft.com/office/drawing/2014/main" id="{37381A57-74FC-4363-F3F8-750E862FFCB0}"/>
              </a:ext>
            </a:extLst>
          </p:cNvPr>
          <p:cNvPicPr>
            <a:picLocks noChangeAspect="1"/>
          </p:cNvPicPr>
          <p:nvPr/>
        </p:nvPicPr>
        <p:blipFill>
          <a:blip r:embed="rId2"/>
          <a:stretch>
            <a:fillRect/>
          </a:stretch>
        </p:blipFill>
        <p:spPr>
          <a:xfrm>
            <a:off x="6633750" y="3846910"/>
            <a:ext cx="4304541" cy="2166097"/>
          </a:xfrm>
          <a:prstGeom prst="rect">
            <a:avLst/>
          </a:prstGeom>
        </p:spPr>
      </p:pic>
      <p:sp>
        <p:nvSpPr>
          <p:cNvPr id="17" name="Rectangle: Rounded Corners 16">
            <a:extLst>
              <a:ext uri="{FF2B5EF4-FFF2-40B4-BE49-F238E27FC236}">
                <a16:creationId xmlns:a16="http://schemas.microsoft.com/office/drawing/2014/main" id="{4DAF5133-56F6-7841-BF88-D9355EA7FA25}"/>
              </a:ext>
            </a:extLst>
          </p:cNvPr>
          <p:cNvSpPr/>
          <p:nvPr/>
        </p:nvSpPr>
        <p:spPr>
          <a:xfrm>
            <a:off x="1216431" y="2616551"/>
            <a:ext cx="10287000" cy="147320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reduce data movement, storage, and computation, </a:t>
            </a:r>
            <a:br>
              <a:rPr lang="en-US" sz="3600">
                <a:solidFill>
                  <a:sysClr val="windowText" lastClr="000000"/>
                </a:solidFill>
              </a:rPr>
            </a:br>
            <a:r>
              <a:rPr lang="en-US" sz="3600">
                <a:solidFill>
                  <a:sysClr val="windowText" lastClr="000000"/>
                </a:solidFill>
              </a:rPr>
              <a:t>reuse as much as possible</a:t>
            </a:r>
          </a:p>
        </p:txBody>
      </p:sp>
      <p:sp>
        <p:nvSpPr>
          <p:cNvPr id="3" name="TextBox 2">
            <a:extLst>
              <a:ext uri="{FF2B5EF4-FFF2-40B4-BE49-F238E27FC236}">
                <a16:creationId xmlns:a16="http://schemas.microsoft.com/office/drawing/2014/main" id="{74A2EBDE-2376-14EE-E382-6FDB1820233C}"/>
              </a:ext>
            </a:extLst>
          </p:cNvPr>
          <p:cNvSpPr txBox="1"/>
          <p:nvPr/>
        </p:nvSpPr>
        <p:spPr>
          <a:xfrm>
            <a:off x="824983" y="6096351"/>
            <a:ext cx="10678448" cy="369332"/>
          </a:xfrm>
          <a:prstGeom prst="rect">
            <a:avLst/>
          </a:prstGeom>
          <a:noFill/>
        </p:spPr>
        <p:txBody>
          <a:bodyPr wrap="square">
            <a:spAutoFit/>
          </a:bodyPr>
          <a:lstStyle/>
          <a:p>
            <a:r>
              <a:rPr lang="en-IN" err="1"/>
              <a:t>Eyeriss</a:t>
            </a:r>
            <a:r>
              <a:rPr lang="en-IN"/>
              <a:t> v2: A Flexible Accelerator for Emerging Deep Neural Networks on Mobile Devices [2018], Chen Y, et al</a:t>
            </a:r>
          </a:p>
        </p:txBody>
      </p:sp>
    </p:spTree>
    <p:extLst>
      <p:ext uri="{BB962C8B-B14F-4D97-AF65-F5344CB8AC3E}">
        <p14:creationId xmlns:p14="http://schemas.microsoft.com/office/powerpoint/2010/main" val="125726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4" grpId="0" uiExpand="1" build="p"/>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1880-517B-84B8-C169-D835C04AAFCF}"/>
              </a:ext>
            </a:extLst>
          </p:cNvPr>
          <p:cNvSpPr>
            <a:spLocks noGrp="1"/>
          </p:cNvSpPr>
          <p:nvPr>
            <p:ph type="title"/>
          </p:nvPr>
        </p:nvSpPr>
        <p:spPr>
          <a:xfrm>
            <a:off x="838199" y="388783"/>
            <a:ext cx="10140165" cy="962999"/>
          </a:xfrm>
        </p:spPr>
        <p:txBody>
          <a:bodyPr/>
          <a:lstStyle/>
          <a:p>
            <a:r>
              <a:rPr lang="en-US" b="1"/>
              <a:t>Minerva</a:t>
            </a:r>
            <a:endParaRPr lang="en-IN" b="1"/>
          </a:p>
        </p:txBody>
      </p:sp>
      <p:sp>
        <p:nvSpPr>
          <p:cNvPr id="3" name="Content Placeholder 2">
            <a:extLst>
              <a:ext uri="{FF2B5EF4-FFF2-40B4-BE49-F238E27FC236}">
                <a16:creationId xmlns:a16="http://schemas.microsoft.com/office/drawing/2014/main" id="{519EFD00-0249-FFEE-4F9E-334DC4F5028C}"/>
              </a:ext>
            </a:extLst>
          </p:cNvPr>
          <p:cNvSpPr>
            <a:spLocks noGrp="1"/>
          </p:cNvSpPr>
          <p:nvPr>
            <p:ph sz="half" idx="1"/>
          </p:nvPr>
        </p:nvSpPr>
        <p:spPr>
          <a:xfrm>
            <a:off x="838200" y="1446028"/>
            <a:ext cx="10515600" cy="4730935"/>
          </a:xfrm>
        </p:spPr>
        <p:txBody>
          <a:bodyPr>
            <a:normAutofit lnSpcReduction="10000"/>
          </a:bodyPr>
          <a:lstStyle/>
          <a:p>
            <a:r>
              <a:rPr lang="en-US" sz="2600"/>
              <a:t>Designed to deploy DNNs in power-constrained environment</a:t>
            </a:r>
          </a:p>
          <a:p>
            <a:r>
              <a:rPr lang="en-US" sz="2600"/>
              <a:t>Automated co-design flow</a:t>
            </a:r>
          </a:p>
          <a:p>
            <a:endParaRPr lang="en-US" sz="2600"/>
          </a:p>
          <a:p>
            <a:endParaRPr lang="en-US" sz="2600"/>
          </a:p>
          <a:p>
            <a:endParaRPr lang="en-US" sz="2600"/>
          </a:p>
          <a:p>
            <a:endParaRPr lang="en-US" sz="2600"/>
          </a:p>
          <a:p>
            <a:endParaRPr lang="en-US" sz="2600"/>
          </a:p>
          <a:p>
            <a:r>
              <a:rPr lang="en-US" sz="2600"/>
              <a:t>Power reduction by using</a:t>
            </a:r>
          </a:p>
          <a:p>
            <a:pPr lvl="1"/>
            <a:r>
              <a:rPr lang="en-US" sz="2600"/>
              <a:t>Fine-grained, heterogenous data type optimization</a:t>
            </a:r>
          </a:p>
          <a:p>
            <a:pPr lvl="1"/>
            <a:r>
              <a:rPr lang="en-US" sz="2600"/>
              <a:t>Selective pruning</a:t>
            </a:r>
          </a:p>
          <a:p>
            <a:pPr lvl="1"/>
            <a:r>
              <a:rPr lang="en-US" sz="2600"/>
              <a:t>Lowering SRAM voltage and domain-aware fault mitigation</a:t>
            </a:r>
          </a:p>
        </p:txBody>
      </p:sp>
      <p:sp>
        <p:nvSpPr>
          <p:cNvPr id="5" name="Date Placeholder 4">
            <a:extLst>
              <a:ext uri="{FF2B5EF4-FFF2-40B4-BE49-F238E27FC236}">
                <a16:creationId xmlns:a16="http://schemas.microsoft.com/office/drawing/2014/main" id="{6C50DC14-F976-3539-94FC-FB6456EFE910}"/>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CBA47B04-1DED-8651-D28C-CF840B80A41D}"/>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CCF7A8EF-2B29-3252-2FB4-0038B9665345}"/>
              </a:ext>
            </a:extLst>
          </p:cNvPr>
          <p:cNvSpPr>
            <a:spLocks noGrp="1"/>
          </p:cNvSpPr>
          <p:nvPr>
            <p:ph type="sldNum" sz="quarter" idx="12"/>
          </p:nvPr>
        </p:nvSpPr>
        <p:spPr/>
        <p:txBody>
          <a:bodyPr/>
          <a:lstStyle/>
          <a:p>
            <a:fld id="{E850D903-3B9A-4AE2-8097-5C107B02E311}" type="slidenum">
              <a:rPr lang="en-IN" smtClean="0"/>
              <a:t>33</a:t>
            </a:fld>
            <a:endParaRPr lang="en-IN"/>
          </a:p>
        </p:txBody>
      </p:sp>
      <p:pic>
        <p:nvPicPr>
          <p:cNvPr id="11" name="Picture 10">
            <a:extLst>
              <a:ext uri="{FF2B5EF4-FFF2-40B4-BE49-F238E27FC236}">
                <a16:creationId xmlns:a16="http://schemas.microsoft.com/office/drawing/2014/main" id="{D0CC52FC-DB53-A8BD-974D-DDBBBB2AE7DE}"/>
              </a:ext>
            </a:extLst>
          </p:cNvPr>
          <p:cNvPicPr>
            <a:picLocks noChangeAspect="1"/>
          </p:cNvPicPr>
          <p:nvPr/>
        </p:nvPicPr>
        <p:blipFill>
          <a:blip r:embed="rId3"/>
          <a:stretch>
            <a:fillRect/>
          </a:stretch>
        </p:blipFill>
        <p:spPr>
          <a:xfrm>
            <a:off x="4947561" y="1856031"/>
            <a:ext cx="6516994" cy="2933012"/>
          </a:xfrm>
          <a:prstGeom prst="rect">
            <a:avLst/>
          </a:prstGeom>
        </p:spPr>
      </p:pic>
      <p:sp>
        <p:nvSpPr>
          <p:cNvPr id="12" name="Rectangle: Rounded Corners 11">
            <a:extLst>
              <a:ext uri="{FF2B5EF4-FFF2-40B4-BE49-F238E27FC236}">
                <a16:creationId xmlns:a16="http://schemas.microsoft.com/office/drawing/2014/main" id="{BB79856F-5210-B637-F287-E971EEE22DE5}"/>
              </a:ext>
            </a:extLst>
          </p:cNvPr>
          <p:cNvSpPr/>
          <p:nvPr/>
        </p:nvSpPr>
        <p:spPr>
          <a:xfrm>
            <a:off x="1177555" y="3074895"/>
            <a:ext cx="10287000" cy="147320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Approximate to reduce power consumption within the required accuracy limits</a:t>
            </a:r>
          </a:p>
        </p:txBody>
      </p:sp>
      <p:sp>
        <p:nvSpPr>
          <p:cNvPr id="9" name="TextBox 8">
            <a:extLst>
              <a:ext uri="{FF2B5EF4-FFF2-40B4-BE49-F238E27FC236}">
                <a16:creationId xmlns:a16="http://schemas.microsoft.com/office/drawing/2014/main" id="{B14B0F34-6DB6-524E-0C68-34B58A37BFD3}"/>
              </a:ext>
            </a:extLst>
          </p:cNvPr>
          <p:cNvSpPr txBox="1"/>
          <p:nvPr/>
        </p:nvSpPr>
        <p:spPr>
          <a:xfrm>
            <a:off x="925033" y="6082955"/>
            <a:ext cx="9952073" cy="369332"/>
          </a:xfrm>
          <a:prstGeom prst="rect">
            <a:avLst/>
          </a:prstGeom>
          <a:noFill/>
        </p:spPr>
        <p:txBody>
          <a:bodyPr wrap="square">
            <a:spAutoFit/>
          </a:bodyPr>
          <a:lstStyle/>
          <a:p>
            <a:r>
              <a:rPr lang="en-IN"/>
              <a:t>Minerva: Enabling Low-Power, Highly-Accurate Deep Neural Network Accelerators[2016], </a:t>
            </a:r>
            <a:r>
              <a:rPr lang="en-IN" err="1"/>
              <a:t>Reagen</a:t>
            </a:r>
            <a:r>
              <a:rPr lang="en-IN"/>
              <a:t> B. et al.</a:t>
            </a:r>
          </a:p>
        </p:txBody>
      </p:sp>
    </p:spTree>
    <p:extLst>
      <p:ext uri="{BB962C8B-B14F-4D97-AF65-F5344CB8AC3E}">
        <p14:creationId xmlns:p14="http://schemas.microsoft.com/office/powerpoint/2010/main" val="137474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A7EE-0163-ED49-3DE3-AAC44B94F7A1}"/>
              </a:ext>
            </a:extLst>
          </p:cNvPr>
          <p:cNvSpPr>
            <a:spLocks noGrp="1"/>
          </p:cNvSpPr>
          <p:nvPr>
            <p:ph type="title"/>
          </p:nvPr>
        </p:nvSpPr>
        <p:spPr>
          <a:xfrm>
            <a:off x="982980" y="458128"/>
            <a:ext cx="10515600" cy="862780"/>
          </a:xfrm>
        </p:spPr>
        <p:txBody>
          <a:bodyPr/>
          <a:lstStyle/>
          <a:p>
            <a:r>
              <a:rPr lang="en-US" b="1"/>
              <a:t>AI-RISC processor</a:t>
            </a:r>
            <a:endParaRPr lang="en-IN" b="1"/>
          </a:p>
        </p:txBody>
      </p:sp>
      <p:sp>
        <p:nvSpPr>
          <p:cNvPr id="3" name="Content Placeholder 2">
            <a:extLst>
              <a:ext uri="{FF2B5EF4-FFF2-40B4-BE49-F238E27FC236}">
                <a16:creationId xmlns:a16="http://schemas.microsoft.com/office/drawing/2014/main" id="{ABCB7533-E432-AE8F-E9A1-7CFB8CFF9ECC}"/>
              </a:ext>
            </a:extLst>
          </p:cNvPr>
          <p:cNvSpPr>
            <a:spLocks noGrp="1"/>
          </p:cNvSpPr>
          <p:nvPr>
            <p:ph sz="half" idx="1"/>
          </p:nvPr>
        </p:nvSpPr>
        <p:spPr>
          <a:xfrm>
            <a:off x="838200" y="1573619"/>
            <a:ext cx="5181600" cy="4418678"/>
          </a:xfrm>
        </p:spPr>
        <p:txBody>
          <a:bodyPr>
            <a:normAutofit fontScale="92500" lnSpcReduction="20000"/>
          </a:bodyPr>
          <a:lstStyle/>
          <a:p>
            <a:r>
              <a:rPr lang="en-US"/>
              <a:t>Introduces AFU: Tightly integrated </a:t>
            </a:r>
            <a:r>
              <a:rPr lang="en-US" b="1" u="sng"/>
              <a:t>A</a:t>
            </a:r>
            <a:r>
              <a:rPr lang="en-US"/>
              <a:t>I </a:t>
            </a:r>
            <a:r>
              <a:rPr lang="en-US" b="1" u="sng"/>
              <a:t>F</a:t>
            </a:r>
            <a:r>
              <a:rPr lang="en-US"/>
              <a:t>unctional </a:t>
            </a:r>
            <a:r>
              <a:rPr lang="en-US" b="1" u="sng"/>
              <a:t>U</a:t>
            </a:r>
            <a:r>
              <a:rPr lang="en-US"/>
              <a:t>nits</a:t>
            </a:r>
          </a:p>
          <a:p>
            <a:r>
              <a:rPr lang="en-US"/>
              <a:t>Inspired from history of adding instructions and functional units for commonly used operations</a:t>
            </a:r>
          </a:p>
          <a:p>
            <a:pPr lvl="1"/>
            <a:r>
              <a:rPr lang="en-US"/>
              <a:t>Ex: floating-point arithmetic became popular and eventually we have floating point instructions and units inside the processor</a:t>
            </a:r>
          </a:p>
          <a:p>
            <a:r>
              <a:rPr lang="en-IN"/>
              <a:t>Reduces complexity required to design</a:t>
            </a:r>
          </a:p>
          <a:p>
            <a:pPr lvl="1"/>
            <a:r>
              <a:rPr lang="en-IN"/>
              <a:t>bus interfaces </a:t>
            </a:r>
          </a:p>
          <a:p>
            <a:pPr lvl="1"/>
            <a:r>
              <a:rPr lang="en-IN"/>
              <a:t>separate ISA for a decoupled AI accelerator</a:t>
            </a:r>
          </a:p>
        </p:txBody>
      </p:sp>
      <p:pic>
        <p:nvPicPr>
          <p:cNvPr id="9" name="Content Placeholder 8">
            <a:extLst>
              <a:ext uri="{FF2B5EF4-FFF2-40B4-BE49-F238E27FC236}">
                <a16:creationId xmlns:a16="http://schemas.microsoft.com/office/drawing/2014/main" id="{37030520-57BB-CC70-D32A-3432F079430D}"/>
              </a:ext>
            </a:extLst>
          </p:cNvPr>
          <p:cNvPicPr>
            <a:picLocks noGrp="1" noChangeAspect="1"/>
          </p:cNvPicPr>
          <p:nvPr>
            <p:ph sz="half" idx="2"/>
          </p:nvPr>
        </p:nvPicPr>
        <p:blipFill>
          <a:blip r:embed="rId3"/>
          <a:stretch>
            <a:fillRect/>
          </a:stretch>
        </p:blipFill>
        <p:spPr>
          <a:xfrm>
            <a:off x="6172202" y="1500295"/>
            <a:ext cx="5435964" cy="1982824"/>
          </a:xfrm>
        </p:spPr>
      </p:pic>
      <p:sp>
        <p:nvSpPr>
          <p:cNvPr id="5" name="Date Placeholder 4">
            <a:extLst>
              <a:ext uri="{FF2B5EF4-FFF2-40B4-BE49-F238E27FC236}">
                <a16:creationId xmlns:a16="http://schemas.microsoft.com/office/drawing/2014/main" id="{DB11A523-FD9C-3F41-FD6F-F9B3C94E419A}"/>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271DE8EB-B0CC-EC45-A106-1D7C1CBBD367}"/>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41390BDE-2FEA-1CD6-8790-289383D23554}"/>
              </a:ext>
            </a:extLst>
          </p:cNvPr>
          <p:cNvSpPr>
            <a:spLocks noGrp="1"/>
          </p:cNvSpPr>
          <p:nvPr>
            <p:ph type="sldNum" sz="quarter" idx="12"/>
          </p:nvPr>
        </p:nvSpPr>
        <p:spPr/>
        <p:txBody>
          <a:bodyPr/>
          <a:lstStyle/>
          <a:p>
            <a:fld id="{E850D903-3B9A-4AE2-8097-5C107B02E311}" type="slidenum">
              <a:rPr lang="en-IN" smtClean="0"/>
              <a:t>34</a:t>
            </a:fld>
            <a:endParaRPr lang="en-IN"/>
          </a:p>
        </p:txBody>
      </p:sp>
      <p:sp>
        <p:nvSpPr>
          <p:cNvPr id="10" name="TextBox 9">
            <a:extLst>
              <a:ext uri="{FF2B5EF4-FFF2-40B4-BE49-F238E27FC236}">
                <a16:creationId xmlns:a16="http://schemas.microsoft.com/office/drawing/2014/main" id="{C1DC2687-31C8-C7D5-B256-B5D18F8DC2F5}"/>
              </a:ext>
            </a:extLst>
          </p:cNvPr>
          <p:cNvSpPr txBox="1"/>
          <p:nvPr/>
        </p:nvSpPr>
        <p:spPr>
          <a:xfrm>
            <a:off x="6240780" y="3662506"/>
            <a:ext cx="5425438" cy="2246769"/>
          </a:xfrm>
          <a:prstGeom prst="rect">
            <a:avLst/>
          </a:prstGeom>
          <a:noFill/>
        </p:spPr>
        <p:txBody>
          <a:bodyPr wrap="square" rtlCol="0">
            <a:spAutoFit/>
          </a:bodyPr>
          <a:lstStyle/>
          <a:p>
            <a:pPr marL="285750" indent="-285750">
              <a:buFont typeface="Arial" panose="020B0604020202020204" pitchFamily="34" charset="0"/>
              <a:buChar char="•"/>
            </a:pPr>
            <a:r>
              <a:rPr lang="en-IN" sz="2000"/>
              <a:t>Such tight integration is good for edge but not for cloud</a:t>
            </a:r>
          </a:p>
          <a:p>
            <a:pPr marL="742950" lvl="1" indent="-285750">
              <a:buFont typeface="Arial" panose="020B0604020202020204" pitchFamily="34" charset="0"/>
              <a:buChar char="•"/>
            </a:pPr>
            <a:r>
              <a:rPr lang="en-IN" sz="2000"/>
              <a:t>While data-</a:t>
            </a:r>
            <a:r>
              <a:rPr lang="en-IN" sz="2000" err="1"/>
              <a:t>centers</a:t>
            </a:r>
            <a:r>
              <a:rPr lang="en-IN" sz="2000"/>
              <a:t> AI accelerators run models with more than 100 billion parameters</a:t>
            </a:r>
          </a:p>
          <a:p>
            <a:pPr marL="742950" lvl="1" indent="-285750">
              <a:buFont typeface="Arial" panose="020B0604020202020204" pitchFamily="34" charset="0"/>
              <a:buChar char="•"/>
            </a:pPr>
            <a:r>
              <a:rPr lang="en-IN" sz="2000" err="1"/>
              <a:t>tinyML</a:t>
            </a:r>
            <a:r>
              <a:rPr lang="en-IN" sz="2000"/>
              <a:t> has introduced much smaller models for edge devices i.e. around 100K</a:t>
            </a:r>
            <a:endParaRPr lang="en-IN"/>
          </a:p>
        </p:txBody>
      </p:sp>
      <p:sp>
        <p:nvSpPr>
          <p:cNvPr id="11" name="Rectangle: Rounded Corners 10">
            <a:extLst>
              <a:ext uri="{FF2B5EF4-FFF2-40B4-BE49-F238E27FC236}">
                <a16:creationId xmlns:a16="http://schemas.microsoft.com/office/drawing/2014/main" id="{FEA8CB0E-D575-42FE-3B50-38262C599447}"/>
              </a:ext>
            </a:extLst>
          </p:cNvPr>
          <p:cNvSpPr/>
          <p:nvPr/>
        </p:nvSpPr>
        <p:spPr>
          <a:xfrm>
            <a:off x="1024890" y="3046358"/>
            <a:ext cx="10287000" cy="147320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Specialized ISAs are a good option</a:t>
            </a:r>
          </a:p>
        </p:txBody>
      </p:sp>
      <p:sp>
        <p:nvSpPr>
          <p:cNvPr id="13" name="TextBox 12">
            <a:extLst>
              <a:ext uri="{FF2B5EF4-FFF2-40B4-BE49-F238E27FC236}">
                <a16:creationId xmlns:a16="http://schemas.microsoft.com/office/drawing/2014/main" id="{425E271C-13C6-EF8A-66A6-09EDB458211C}"/>
              </a:ext>
            </a:extLst>
          </p:cNvPr>
          <p:cNvSpPr txBox="1"/>
          <p:nvPr/>
        </p:nvSpPr>
        <p:spPr>
          <a:xfrm>
            <a:off x="838200" y="5992297"/>
            <a:ext cx="10660380" cy="369332"/>
          </a:xfrm>
          <a:prstGeom prst="rect">
            <a:avLst/>
          </a:prstGeom>
          <a:noFill/>
        </p:spPr>
        <p:txBody>
          <a:bodyPr wrap="square">
            <a:spAutoFit/>
          </a:bodyPr>
          <a:lstStyle/>
          <a:p>
            <a:r>
              <a:rPr lang="en-US"/>
              <a:t>AI-RISC: Scalable RISC-V Processor for IoT Edge AI applications[2022], Vaibhav V.</a:t>
            </a:r>
            <a:endParaRPr lang="en-IN"/>
          </a:p>
        </p:txBody>
      </p:sp>
    </p:spTree>
    <p:extLst>
      <p:ext uri="{BB962C8B-B14F-4D97-AF65-F5344CB8AC3E}">
        <p14:creationId xmlns:p14="http://schemas.microsoft.com/office/powerpoint/2010/main" val="166027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7E61-01CB-E2F7-5A57-5E629B5E8EFC}"/>
              </a:ext>
            </a:extLst>
          </p:cNvPr>
          <p:cNvSpPr>
            <a:spLocks noGrp="1"/>
          </p:cNvSpPr>
          <p:nvPr>
            <p:ph type="title"/>
          </p:nvPr>
        </p:nvSpPr>
        <p:spPr/>
        <p:txBody>
          <a:bodyPr/>
          <a:lstStyle/>
          <a:p>
            <a:r>
              <a:rPr lang="en-US" b="1"/>
              <a:t>AI-RISC Processor (contd.)</a:t>
            </a:r>
            <a:endParaRPr lang="en-IN" b="1"/>
          </a:p>
        </p:txBody>
      </p:sp>
      <p:pic>
        <p:nvPicPr>
          <p:cNvPr id="11" name="Content Placeholder 10">
            <a:extLst>
              <a:ext uri="{FF2B5EF4-FFF2-40B4-BE49-F238E27FC236}">
                <a16:creationId xmlns:a16="http://schemas.microsoft.com/office/drawing/2014/main" id="{262F1DC6-16C6-101C-4145-B5F2632F4032}"/>
              </a:ext>
            </a:extLst>
          </p:cNvPr>
          <p:cNvPicPr>
            <a:picLocks noGrp="1" noChangeAspect="1"/>
          </p:cNvPicPr>
          <p:nvPr>
            <p:ph sz="half" idx="1"/>
          </p:nvPr>
        </p:nvPicPr>
        <p:blipFill>
          <a:blip r:embed="rId2"/>
          <a:stretch>
            <a:fillRect/>
          </a:stretch>
        </p:blipFill>
        <p:spPr>
          <a:xfrm>
            <a:off x="838200" y="2471631"/>
            <a:ext cx="5181600" cy="3059326"/>
          </a:xfrm>
        </p:spPr>
      </p:pic>
      <p:sp>
        <p:nvSpPr>
          <p:cNvPr id="13" name="Content Placeholder 12">
            <a:extLst>
              <a:ext uri="{FF2B5EF4-FFF2-40B4-BE49-F238E27FC236}">
                <a16:creationId xmlns:a16="http://schemas.microsoft.com/office/drawing/2014/main" id="{560B7F69-F4AE-AC62-8115-93A4B8D6509E}"/>
              </a:ext>
            </a:extLst>
          </p:cNvPr>
          <p:cNvSpPr>
            <a:spLocks noGrp="1"/>
          </p:cNvSpPr>
          <p:nvPr>
            <p:ph sz="half" idx="2"/>
          </p:nvPr>
        </p:nvSpPr>
        <p:spPr/>
        <p:txBody>
          <a:bodyPr>
            <a:normAutofit fontScale="92500"/>
          </a:bodyPr>
          <a:lstStyle/>
          <a:p>
            <a:pPr marL="285750" indent="-285750">
              <a:buFont typeface="Arial" panose="020B0604020202020204" pitchFamily="34" charset="0"/>
              <a:buChar char="•"/>
            </a:pPr>
            <a:r>
              <a:rPr lang="en-US"/>
              <a:t>Issues with ISA-extension</a:t>
            </a:r>
          </a:p>
          <a:p>
            <a:pPr marL="742950" lvl="1" indent="-285750">
              <a:buFont typeface="Arial" panose="020B0604020202020204" pitchFamily="34" charset="0"/>
              <a:buChar char="•"/>
            </a:pPr>
            <a:r>
              <a:rPr lang="en-US"/>
              <a:t>Compatibility across the stack</a:t>
            </a:r>
          </a:p>
          <a:p>
            <a:pPr marL="742950" lvl="1" indent="-285750">
              <a:buFont typeface="Arial" panose="020B0604020202020204" pitchFamily="34" charset="0"/>
              <a:buChar char="•"/>
            </a:pPr>
            <a:r>
              <a:rPr lang="en-US"/>
              <a:t>Need joint efforts by the community </a:t>
            </a:r>
          </a:p>
          <a:p>
            <a:pPr marL="742950" lvl="1" indent="-285750">
              <a:buFont typeface="Arial" panose="020B0604020202020204" pitchFamily="34" charset="0"/>
              <a:buChar char="•"/>
            </a:pPr>
            <a:r>
              <a:rPr lang="en-US"/>
              <a:t>Agile design infrastructure</a:t>
            </a:r>
          </a:p>
          <a:p>
            <a:pPr marL="285750" indent="-285750">
              <a:buFont typeface="Arial" panose="020B0604020202020204" pitchFamily="34" charset="0"/>
              <a:buChar char="•"/>
            </a:pPr>
            <a:r>
              <a:rPr lang="en-US"/>
              <a:t>Issues with scalability</a:t>
            </a:r>
          </a:p>
          <a:p>
            <a:pPr marL="285750" indent="-285750">
              <a:buFont typeface="Arial" panose="020B0604020202020204" pitchFamily="34" charset="0"/>
              <a:buChar char="•"/>
            </a:pPr>
            <a:r>
              <a:rPr lang="en-US"/>
              <a:t>Future work</a:t>
            </a:r>
          </a:p>
          <a:p>
            <a:pPr marL="742950" lvl="1" indent="-285750"/>
            <a:r>
              <a:rPr lang="en-US"/>
              <a:t>Tape-out AI RISC processor</a:t>
            </a:r>
          </a:p>
          <a:p>
            <a:pPr marL="742950" lvl="1" indent="-285750"/>
            <a:r>
              <a:rPr lang="en-US"/>
              <a:t>Integrate it with </a:t>
            </a:r>
            <a:r>
              <a:rPr lang="en-US" err="1"/>
              <a:t>LiteX</a:t>
            </a:r>
            <a:r>
              <a:rPr lang="en-US"/>
              <a:t> (open source SoC builder)</a:t>
            </a:r>
          </a:p>
          <a:p>
            <a:pPr marL="742950" lvl="1" indent="-285750"/>
            <a:r>
              <a:rPr lang="en-US"/>
              <a:t>End-to-end framework from DSL to GDSII layout</a:t>
            </a:r>
          </a:p>
        </p:txBody>
      </p:sp>
      <p:sp>
        <p:nvSpPr>
          <p:cNvPr id="5" name="Date Placeholder 4">
            <a:extLst>
              <a:ext uri="{FF2B5EF4-FFF2-40B4-BE49-F238E27FC236}">
                <a16:creationId xmlns:a16="http://schemas.microsoft.com/office/drawing/2014/main" id="{C4940C1F-A02D-0EC3-C6B1-C8636E696BA0}"/>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6E378458-8B92-9E46-863A-3D2EDDD6D70B}"/>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F9270BC0-F939-AD6A-2E7B-7CBCD4724A2A}"/>
              </a:ext>
            </a:extLst>
          </p:cNvPr>
          <p:cNvSpPr>
            <a:spLocks noGrp="1"/>
          </p:cNvSpPr>
          <p:nvPr>
            <p:ph type="sldNum" sz="quarter" idx="12"/>
          </p:nvPr>
        </p:nvSpPr>
        <p:spPr/>
        <p:txBody>
          <a:bodyPr/>
          <a:lstStyle/>
          <a:p>
            <a:fld id="{E850D903-3B9A-4AE2-8097-5C107B02E311}" type="slidenum">
              <a:rPr lang="en-IN" smtClean="0"/>
              <a:t>35</a:t>
            </a:fld>
            <a:endParaRPr lang="en-IN"/>
          </a:p>
        </p:txBody>
      </p:sp>
    </p:spTree>
    <p:extLst>
      <p:ext uri="{BB962C8B-B14F-4D97-AF65-F5344CB8AC3E}">
        <p14:creationId xmlns:p14="http://schemas.microsoft.com/office/powerpoint/2010/main" val="1702591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10896-E2C1-13EB-F0D4-2497C91D2C04}"/>
              </a:ext>
            </a:extLst>
          </p:cNvPr>
          <p:cNvSpPr>
            <a:spLocks noGrp="1"/>
          </p:cNvSpPr>
          <p:nvPr>
            <p:ph type="title"/>
          </p:nvPr>
        </p:nvSpPr>
        <p:spPr/>
        <p:txBody>
          <a:bodyPr/>
          <a:lstStyle/>
          <a:p>
            <a:r>
              <a:rPr lang="en-IN" b="1">
                <a:cs typeface="Calibri Light"/>
              </a:rPr>
              <a:t>Federated Learning in Edge</a:t>
            </a:r>
            <a:endParaRPr lang="en-IN" b="1"/>
          </a:p>
        </p:txBody>
      </p:sp>
      <p:sp>
        <p:nvSpPr>
          <p:cNvPr id="8" name="Content Placeholder 7">
            <a:extLst>
              <a:ext uri="{FF2B5EF4-FFF2-40B4-BE49-F238E27FC236}">
                <a16:creationId xmlns:a16="http://schemas.microsoft.com/office/drawing/2014/main" id="{C3AB505D-3045-1723-368D-050DD439FF67}"/>
              </a:ext>
            </a:extLst>
          </p:cNvPr>
          <p:cNvSpPr txBox="1">
            <a:spLocks noGrp="1"/>
          </p:cNvSpPr>
          <p:nvPr>
            <p:ph sz="half" idx="1"/>
          </p:nvPr>
        </p:nvSpPr>
        <p:spPr>
          <a:xfrm>
            <a:off x="838200" y="1825625"/>
            <a:ext cx="5181600" cy="2416046"/>
          </a:xfrm>
          <a:prstGeom prst="rect">
            <a:avLst/>
          </a:prstGeom>
          <a:noFill/>
        </p:spPr>
        <p:txBody>
          <a:bodyPr wrap="square" rtlCol="0">
            <a:spAutoFit/>
          </a:bodyPr>
          <a:lstStyle/>
          <a:p>
            <a:r>
              <a:rPr lang="en-US" b="1"/>
              <a:t>Federated learning</a:t>
            </a:r>
          </a:p>
          <a:p>
            <a:pPr marL="285750" indent="-285750">
              <a:buFontTx/>
              <a:buChar char="-"/>
            </a:pPr>
            <a:r>
              <a:rPr lang="en-US"/>
              <a:t>Preserve data-privacy</a:t>
            </a:r>
          </a:p>
          <a:p>
            <a:pPr marL="285750" indent="-285750">
              <a:buFontTx/>
              <a:buChar char="-"/>
            </a:pPr>
            <a:r>
              <a:rPr lang="en-US"/>
              <a:t>Less data movement</a:t>
            </a:r>
          </a:p>
          <a:p>
            <a:pPr marL="285750" indent="-285750">
              <a:buFontTx/>
              <a:buChar char="-"/>
            </a:pPr>
            <a:r>
              <a:rPr lang="en-US"/>
              <a:t>More efficient/less power consumption</a:t>
            </a:r>
          </a:p>
        </p:txBody>
      </p:sp>
      <p:sp>
        <p:nvSpPr>
          <p:cNvPr id="4" name="Content Placeholder 3">
            <a:extLst>
              <a:ext uri="{FF2B5EF4-FFF2-40B4-BE49-F238E27FC236}">
                <a16:creationId xmlns:a16="http://schemas.microsoft.com/office/drawing/2014/main" id="{F0B02E50-EF93-4F4F-EEBB-EA3B40FD2E96}"/>
              </a:ext>
            </a:extLst>
          </p:cNvPr>
          <p:cNvSpPr>
            <a:spLocks noGrp="1"/>
          </p:cNvSpPr>
          <p:nvPr>
            <p:ph sz="half" idx="2"/>
          </p:nvPr>
        </p:nvSpPr>
        <p:spPr/>
        <p:txBody>
          <a:bodyPr vert="horz" lIns="91440" tIns="45720" rIns="91440" bIns="45720" rtlCol="0" anchor="t">
            <a:normAutofit/>
          </a:bodyPr>
          <a:lstStyle/>
          <a:p>
            <a:pPr marL="285750" indent="-285750">
              <a:buFontTx/>
              <a:buChar char="-"/>
            </a:pPr>
            <a:r>
              <a:rPr lang="en-US"/>
              <a:t>Can be implemented using coarse grained reconfigurable array (CGRA) that act like a bunch of mini-accelerators and can be dynamically configured for a particular use case</a:t>
            </a:r>
          </a:p>
          <a:p>
            <a:pPr marL="742950" lvl="1" indent="-285750">
              <a:buFontTx/>
              <a:buChar char="-"/>
            </a:pPr>
            <a:r>
              <a:rPr lang="en-US"/>
              <a:t>Prof. David Atienza (EPFL)</a:t>
            </a:r>
            <a:endParaRPr lang="en-IN"/>
          </a:p>
        </p:txBody>
      </p:sp>
      <p:sp>
        <p:nvSpPr>
          <p:cNvPr id="5" name="Date Placeholder 4">
            <a:extLst>
              <a:ext uri="{FF2B5EF4-FFF2-40B4-BE49-F238E27FC236}">
                <a16:creationId xmlns:a16="http://schemas.microsoft.com/office/drawing/2014/main" id="{06EE5661-19C6-C76A-584A-ED35940499E5}"/>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B153A8C2-87BB-E858-68B0-A685C6B1BF63}"/>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9397A39D-EBC9-7FA9-244C-7DEF306872A3}"/>
              </a:ext>
            </a:extLst>
          </p:cNvPr>
          <p:cNvSpPr>
            <a:spLocks noGrp="1"/>
          </p:cNvSpPr>
          <p:nvPr>
            <p:ph type="sldNum" sz="quarter" idx="12"/>
          </p:nvPr>
        </p:nvSpPr>
        <p:spPr/>
        <p:txBody>
          <a:bodyPr/>
          <a:lstStyle/>
          <a:p>
            <a:fld id="{E850D903-3B9A-4AE2-8097-5C107B02E311}" type="slidenum">
              <a:rPr lang="en-IN" smtClean="0"/>
              <a:t>36</a:t>
            </a:fld>
            <a:endParaRPr lang="en-IN"/>
          </a:p>
        </p:txBody>
      </p:sp>
    </p:spTree>
    <p:extLst>
      <p:ext uri="{BB962C8B-B14F-4D97-AF65-F5344CB8AC3E}">
        <p14:creationId xmlns:p14="http://schemas.microsoft.com/office/powerpoint/2010/main" val="195314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BD95-A9C4-293E-B4D1-DF94ECAC35CF}"/>
              </a:ext>
            </a:extLst>
          </p:cNvPr>
          <p:cNvSpPr>
            <a:spLocks noGrp="1"/>
          </p:cNvSpPr>
          <p:nvPr>
            <p:ph type="title"/>
          </p:nvPr>
        </p:nvSpPr>
        <p:spPr/>
        <p:txBody>
          <a:bodyPr/>
          <a:lstStyle/>
          <a:p>
            <a:r>
              <a:rPr lang="en-US" b="1"/>
              <a:t>Observation</a:t>
            </a:r>
            <a:endParaRPr lang="en-IN" b="1">
              <a:cs typeface="Calibri Light"/>
            </a:endParaRPr>
          </a:p>
        </p:txBody>
      </p:sp>
      <p:sp>
        <p:nvSpPr>
          <p:cNvPr id="3" name="Content Placeholder 2">
            <a:extLst>
              <a:ext uri="{FF2B5EF4-FFF2-40B4-BE49-F238E27FC236}">
                <a16:creationId xmlns:a16="http://schemas.microsoft.com/office/drawing/2014/main" id="{2E91D3D2-59C1-6330-1525-63C0FAE22A3C}"/>
              </a:ext>
            </a:extLst>
          </p:cNvPr>
          <p:cNvSpPr>
            <a:spLocks noGrp="1"/>
          </p:cNvSpPr>
          <p:nvPr>
            <p:ph sz="half" idx="1"/>
          </p:nvPr>
        </p:nvSpPr>
        <p:spPr>
          <a:xfrm>
            <a:off x="838200" y="1825625"/>
            <a:ext cx="10515600" cy="4351338"/>
          </a:xfrm>
        </p:spPr>
        <p:txBody>
          <a:bodyPr>
            <a:normAutofit fontScale="92500" lnSpcReduction="20000"/>
          </a:bodyPr>
          <a:lstStyle/>
          <a:p>
            <a:pPr marL="0" indent="0">
              <a:buNone/>
            </a:pPr>
            <a:r>
              <a:rPr lang="en-US"/>
              <a:t>Critical path reduction</a:t>
            </a:r>
          </a:p>
          <a:p>
            <a:r>
              <a:rPr lang="en-US"/>
              <a:t>Eyeriss identified the most common operation – convolution</a:t>
            </a:r>
          </a:p>
          <a:p>
            <a:r>
              <a:rPr lang="en-US"/>
              <a:t>Identified the bottleneck -&gt; it’s the data movement, solved it by exploring strategies of data-reuse</a:t>
            </a:r>
          </a:p>
          <a:p>
            <a:r>
              <a:rPr lang="en-US"/>
              <a:t>Eyeriss V2 discussed about a novel </a:t>
            </a:r>
            <a:r>
              <a:rPr lang="en-US" err="1"/>
              <a:t>NoC</a:t>
            </a:r>
            <a:r>
              <a:rPr lang="en-US"/>
              <a:t> approach to keep the PE’s utilization high</a:t>
            </a:r>
          </a:p>
          <a:p>
            <a:r>
              <a:rPr lang="en-US"/>
              <a:t>Minerva tried to optimize the MAC operations by compressing the data, pruning the data : remove the operations that don’t impact the results dramatically</a:t>
            </a:r>
          </a:p>
          <a:p>
            <a:r>
              <a:rPr lang="en-US"/>
              <a:t>Find a way to integrate it with the existing or new framework</a:t>
            </a:r>
          </a:p>
          <a:p>
            <a:r>
              <a:rPr lang="en-US"/>
              <a:t>AI-RISC is trying to build an end-to-end framework from quick tape-out of AI chips from the Domain specific language description</a:t>
            </a:r>
          </a:p>
          <a:p>
            <a:endParaRPr lang="en-IN"/>
          </a:p>
        </p:txBody>
      </p:sp>
      <p:sp>
        <p:nvSpPr>
          <p:cNvPr id="5" name="Date Placeholder 4">
            <a:extLst>
              <a:ext uri="{FF2B5EF4-FFF2-40B4-BE49-F238E27FC236}">
                <a16:creationId xmlns:a16="http://schemas.microsoft.com/office/drawing/2014/main" id="{5E931967-8AE8-C656-A986-71D7D91C2C81}"/>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2CD21DB9-9B6B-F515-B19B-8E80383958AC}"/>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F337FA28-582D-A26E-9374-1852FA868C0A}"/>
              </a:ext>
            </a:extLst>
          </p:cNvPr>
          <p:cNvSpPr>
            <a:spLocks noGrp="1"/>
          </p:cNvSpPr>
          <p:nvPr>
            <p:ph type="sldNum" sz="quarter" idx="12"/>
          </p:nvPr>
        </p:nvSpPr>
        <p:spPr/>
        <p:txBody>
          <a:bodyPr/>
          <a:lstStyle/>
          <a:p>
            <a:fld id="{E850D903-3B9A-4AE2-8097-5C107B02E311}" type="slidenum">
              <a:rPr lang="en-IN" smtClean="0"/>
              <a:t>37</a:t>
            </a:fld>
            <a:endParaRPr lang="en-IN"/>
          </a:p>
        </p:txBody>
      </p:sp>
    </p:spTree>
    <p:extLst>
      <p:ext uri="{BB962C8B-B14F-4D97-AF65-F5344CB8AC3E}">
        <p14:creationId xmlns:p14="http://schemas.microsoft.com/office/powerpoint/2010/main" val="66293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D6F6D-9849-5867-776B-CE87CD01EBB3}"/>
              </a:ext>
            </a:extLst>
          </p:cNvPr>
          <p:cNvSpPr>
            <a:spLocks noGrp="1"/>
          </p:cNvSpPr>
          <p:nvPr>
            <p:ph type="title"/>
          </p:nvPr>
        </p:nvSpPr>
        <p:spPr/>
        <p:txBody>
          <a:bodyPr/>
          <a:lstStyle/>
          <a:p>
            <a:r>
              <a:rPr lang="en-US" b="1"/>
              <a:t>Major dilemmas</a:t>
            </a:r>
            <a:endParaRPr lang="en-IN" b="1"/>
          </a:p>
        </p:txBody>
      </p:sp>
      <p:sp>
        <p:nvSpPr>
          <p:cNvPr id="3" name="Content Placeholder 2">
            <a:extLst>
              <a:ext uri="{FF2B5EF4-FFF2-40B4-BE49-F238E27FC236}">
                <a16:creationId xmlns:a16="http://schemas.microsoft.com/office/drawing/2014/main" id="{2C3891F5-9361-72C1-BCFE-ABED965049DF}"/>
              </a:ext>
            </a:extLst>
          </p:cNvPr>
          <p:cNvSpPr>
            <a:spLocks noGrp="1"/>
          </p:cNvSpPr>
          <p:nvPr>
            <p:ph sz="half" idx="1"/>
          </p:nvPr>
        </p:nvSpPr>
        <p:spPr>
          <a:xfrm>
            <a:off x="1226731" y="4526787"/>
            <a:ext cx="9738538" cy="906442"/>
          </a:xfrm>
          <a:prstGeom prst="roundRect">
            <a:avLst>
              <a:gd name="adj" fmla="val 27442"/>
            </a:avLst>
          </a:prstGeom>
          <a:solidFill>
            <a:schemeClr val="accent4">
              <a:lumMod val="20000"/>
              <a:lumOff val="80000"/>
            </a:schemeClr>
          </a:solidFill>
          <a:ln>
            <a:solidFill>
              <a:schemeClr val="tx1"/>
            </a:solidFill>
          </a:ln>
        </p:spPr>
        <p:txBody>
          <a:bodyPr anchor="ctr">
            <a:noAutofit/>
          </a:bodyPr>
          <a:lstStyle/>
          <a:p>
            <a:pPr marL="0" indent="0" algn="ctr">
              <a:buNone/>
            </a:pPr>
            <a:r>
              <a:rPr lang="en-US" sz="3200">
                <a:latin typeface="Calibri"/>
                <a:cs typeface="Calibri"/>
              </a:rPr>
              <a:t>D</a:t>
            </a:r>
            <a:r>
              <a:rPr lang="en-US" sz="3200">
                <a:effectLst/>
                <a:latin typeface="Calibri"/>
                <a:cs typeface="Calibri"/>
              </a:rPr>
              <a:t>ecisions to be made based on </a:t>
            </a:r>
            <a:r>
              <a:rPr lang="en-US" sz="3200">
                <a:latin typeface="Calibri"/>
                <a:cs typeface="Calibri"/>
              </a:rPr>
              <a:t>trade-offs</a:t>
            </a:r>
            <a:r>
              <a:rPr lang="en-US" sz="3200">
                <a:effectLst/>
                <a:latin typeface="Calibri"/>
                <a:cs typeface="Calibri"/>
              </a:rPr>
              <a:t> and workloads</a:t>
            </a:r>
          </a:p>
        </p:txBody>
      </p:sp>
      <p:sp>
        <p:nvSpPr>
          <p:cNvPr id="5" name="Date Placeholder 4">
            <a:extLst>
              <a:ext uri="{FF2B5EF4-FFF2-40B4-BE49-F238E27FC236}">
                <a16:creationId xmlns:a16="http://schemas.microsoft.com/office/drawing/2014/main" id="{66C064CF-96BA-D9BA-3DEE-2DFDA85C5F5B}"/>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95A2AE8D-C6F0-192F-694D-FE58AEF85E3F}"/>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B75F5B19-2DA6-401A-FDA3-898453986BCE}"/>
              </a:ext>
            </a:extLst>
          </p:cNvPr>
          <p:cNvSpPr>
            <a:spLocks noGrp="1"/>
          </p:cNvSpPr>
          <p:nvPr>
            <p:ph type="sldNum" sz="quarter" idx="12"/>
          </p:nvPr>
        </p:nvSpPr>
        <p:spPr/>
        <p:txBody>
          <a:bodyPr/>
          <a:lstStyle/>
          <a:p>
            <a:fld id="{E850D903-3B9A-4AE2-8097-5C107B02E311}" type="slidenum">
              <a:rPr lang="en-IN" smtClean="0"/>
              <a:t>38</a:t>
            </a:fld>
            <a:endParaRPr lang="en-IN"/>
          </a:p>
        </p:txBody>
      </p:sp>
      <p:sp>
        <p:nvSpPr>
          <p:cNvPr id="8" name="Arrow: Left-Right 7">
            <a:extLst>
              <a:ext uri="{FF2B5EF4-FFF2-40B4-BE49-F238E27FC236}">
                <a16:creationId xmlns:a16="http://schemas.microsoft.com/office/drawing/2014/main" id="{367AD8BA-6BAD-267C-B9FE-C53286C5FF01}"/>
              </a:ext>
            </a:extLst>
          </p:cNvPr>
          <p:cNvSpPr/>
          <p:nvPr/>
        </p:nvSpPr>
        <p:spPr>
          <a:xfrm>
            <a:off x="4902200" y="1690688"/>
            <a:ext cx="2362200" cy="393700"/>
          </a:xfrm>
          <a:prstGeom prst="lef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Left-Right 8">
            <a:extLst>
              <a:ext uri="{FF2B5EF4-FFF2-40B4-BE49-F238E27FC236}">
                <a16:creationId xmlns:a16="http://schemas.microsoft.com/office/drawing/2014/main" id="{62C78345-B39C-37D9-BFAA-06F4A16257FC}"/>
              </a:ext>
            </a:extLst>
          </p:cNvPr>
          <p:cNvSpPr/>
          <p:nvPr/>
        </p:nvSpPr>
        <p:spPr>
          <a:xfrm>
            <a:off x="4914900" y="2327870"/>
            <a:ext cx="2362200" cy="393700"/>
          </a:xfrm>
          <a:prstGeom prst="lef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Arrow: Left-Right 10">
            <a:extLst>
              <a:ext uri="{FF2B5EF4-FFF2-40B4-BE49-F238E27FC236}">
                <a16:creationId xmlns:a16="http://schemas.microsoft.com/office/drawing/2014/main" id="{1A64F3C6-A3A9-002C-57CB-BB1D81ED6928}"/>
              </a:ext>
            </a:extLst>
          </p:cNvPr>
          <p:cNvSpPr/>
          <p:nvPr/>
        </p:nvSpPr>
        <p:spPr>
          <a:xfrm>
            <a:off x="4902200" y="3602236"/>
            <a:ext cx="2362200" cy="393700"/>
          </a:xfrm>
          <a:prstGeom prst="lef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72023BB9-84B9-3B5E-0D4A-7C427E074D42}"/>
              </a:ext>
            </a:extLst>
          </p:cNvPr>
          <p:cNvSpPr txBox="1"/>
          <p:nvPr/>
        </p:nvSpPr>
        <p:spPr>
          <a:xfrm>
            <a:off x="2247900" y="1546245"/>
            <a:ext cx="2667000" cy="584775"/>
          </a:xfrm>
          <a:prstGeom prst="rect">
            <a:avLst/>
          </a:prstGeom>
          <a:noFill/>
        </p:spPr>
        <p:txBody>
          <a:bodyPr wrap="square" rtlCol="0">
            <a:spAutoFit/>
          </a:bodyPr>
          <a:lstStyle/>
          <a:p>
            <a:r>
              <a:rPr lang="en-US" sz="3200"/>
              <a:t>Generalization</a:t>
            </a:r>
            <a:endParaRPr lang="en-IN" sz="3200"/>
          </a:p>
        </p:txBody>
      </p:sp>
      <p:sp>
        <p:nvSpPr>
          <p:cNvPr id="14" name="TextBox 13">
            <a:extLst>
              <a:ext uri="{FF2B5EF4-FFF2-40B4-BE49-F238E27FC236}">
                <a16:creationId xmlns:a16="http://schemas.microsoft.com/office/drawing/2014/main" id="{B6D307AA-67D9-2D96-26EA-188E66EC50FC}"/>
              </a:ext>
            </a:extLst>
          </p:cNvPr>
          <p:cNvSpPr txBox="1"/>
          <p:nvPr/>
        </p:nvSpPr>
        <p:spPr>
          <a:xfrm>
            <a:off x="7251700" y="1546245"/>
            <a:ext cx="2667000" cy="584775"/>
          </a:xfrm>
          <a:prstGeom prst="rect">
            <a:avLst/>
          </a:prstGeom>
          <a:noFill/>
        </p:spPr>
        <p:txBody>
          <a:bodyPr wrap="square" rtlCol="0">
            <a:spAutoFit/>
          </a:bodyPr>
          <a:lstStyle/>
          <a:p>
            <a:r>
              <a:rPr lang="en-US" sz="3200"/>
              <a:t>Specialization</a:t>
            </a:r>
            <a:endParaRPr lang="en-IN"/>
          </a:p>
        </p:txBody>
      </p:sp>
      <p:sp>
        <p:nvSpPr>
          <p:cNvPr id="16" name="Arrow: Left-Right 15">
            <a:extLst>
              <a:ext uri="{FF2B5EF4-FFF2-40B4-BE49-F238E27FC236}">
                <a16:creationId xmlns:a16="http://schemas.microsoft.com/office/drawing/2014/main" id="{FFAC19AC-90FC-E25F-AE64-1861F475AC61}"/>
              </a:ext>
            </a:extLst>
          </p:cNvPr>
          <p:cNvSpPr/>
          <p:nvPr/>
        </p:nvSpPr>
        <p:spPr>
          <a:xfrm>
            <a:off x="4902200" y="2965053"/>
            <a:ext cx="2362200" cy="393700"/>
          </a:xfrm>
          <a:prstGeom prst="lef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C2E5D530-F7A5-7DA3-760D-0A06B129482C}"/>
              </a:ext>
            </a:extLst>
          </p:cNvPr>
          <p:cNvSpPr txBox="1"/>
          <p:nvPr/>
        </p:nvSpPr>
        <p:spPr>
          <a:xfrm>
            <a:off x="1016000" y="2193945"/>
            <a:ext cx="3898900" cy="584775"/>
          </a:xfrm>
          <a:prstGeom prst="rect">
            <a:avLst/>
          </a:prstGeom>
          <a:noFill/>
        </p:spPr>
        <p:txBody>
          <a:bodyPr wrap="square" rtlCol="0">
            <a:spAutoFit/>
          </a:bodyPr>
          <a:lstStyle/>
          <a:p>
            <a:r>
              <a:rPr lang="en-US" sz="3200"/>
              <a:t>Bring data to compute</a:t>
            </a:r>
            <a:endParaRPr lang="en-IN" sz="3200"/>
          </a:p>
        </p:txBody>
      </p:sp>
      <p:sp>
        <p:nvSpPr>
          <p:cNvPr id="18" name="TextBox 17">
            <a:extLst>
              <a:ext uri="{FF2B5EF4-FFF2-40B4-BE49-F238E27FC236}">
                <a16:creationId xmlns:a16="http://schemas.microsoft.com/office/drawing/2014/main" id="{DFB910DF-0C54-1C28-0DBD-0CF2701F3954}"/>
              </a:ext>
            </a:extLst>
          </p:cNvPr>
          <p:cNvSpPr txBox="1"/>
          <p:nvPr/>
        </p:nvSpPr>
        <p:spPr>
          <a:xfrm>
            <a:off x="7264400" y="2193945"/>
            <a:ext cx="3898900" cy="584775"/>
          </a:xfrm>
          <a:prstGeom prst="rect">
            <a:avLst/>
          </a:prstGeom>
          <a:noFill/>
        </p:spPr>
        <p:txBody>
          <a:bodyPr wrap="square" rtlCol="0">
            <a:spAutoFit/>
          </a:bodyPr>
          <a:lstStyle/>
          <a:p>
            <a:r>
              <a:rPr lang="en-US" sz="3200"/>
              <a:t>Bring compute to data</a:t>
            </a:r>
            <a:endParaRPr lang="en-IN" sz="3200"/>
          </a:p>
        </p:txBody>
      </p:sp>
      <p:sp>
        <p:nvSpPr>
          <p:cNvPr id="19" name="TextBox 18">
            <a:extLst>
              <a:ext uri="{FF2B5EF4-FFF2-40B4-BE49-F238E27FC236}">
                <a16:creationId xmlns:a16="http://schemas.microsoft.com/office/drawing/2014/main" id="{DA2E76BA-580C-F378-46AF-D44FA3D40A0A}"/>
              </a:ext>
            </a:extLst>
          </p:cNvPr>
          <p:cNvSpPr txBox="1"/>
          <p:nvPr/>
        </p:nvSpPr>
        <p:spPr>
          <a:xfrm>
            <a:off x="635000" y="2784981"/>
            <a:ext cx="4267200" cy="584775"/>
          </a:xfrm>
          <a:prstGeom prst="rect">
            <a:avLst/>
          </a:prstGeom>
          <a:noFill/>
        </p:spPr>
        <p:txBody>
          <a:bodyPr wrap="square" rtlCol="0">
            <a:spAutoFit/>
          </a:bodyPr>
          <a:lstStyle/>
          <a:p>
            <a:r>
              <a:rPr lang="en-US" sz="3200"/>
              <a:t>Specialized Components</a:t>
            </a:r>
            <a:endParaRPr lang="en-IN" sz="3200"/>
          </a:p>
        </p:txBody>
      </p:sp>
      <p:sp>
        <p:nvSpPr>
          <p:cNvPr id="20" name="TextBox 19">
            <a:extLst>
              <a:ext uri="{FF2B5EF4-FFF2-40B4-BE49-F238E27FC236}">
                <a16:creationId xmlns:a16="http://schemas.microsoft.com/office/drawing/2014/main" id="{F6164F27-5D1E-A983-83A4-272D901CE69F}"/>
              </a:ext>
            </a:extLst>
          </p:cNvPr>
          <p:cNvSpPr txBox="1"/>
          <p:nvPr/>
        </p:nvSpPr>
        <p:spPr>
          <a:xfrm>
            <a:off x="7289802" y="2784981"/>
            <a:ext cx="4063998" cy="584775"/>
          </a:xfrm>
          <a:prstGeom prst="rect">
            <a:avLst/>
          </a:prstGeom>
          <a:noFill/>
        </p:spPr>
        <p:txBody>
          <a:bodyPr wrap="square" rtlCol="0">
            <a:spAutoFit/>
          </a:bodyPr>
          <a:lstStyle/>
          <a:p>
            <a:r>
              <a:rPr lang="en-US" sz="3200"/>
              <a:t>Specialized Instructions</a:t>
            </a:r>
            <a:endParaRPr lang="en-IN" sz="3200"/>
          </a:p>
        </p:txBody>
      </p:sp>
      <p:sp>
        <p:nvSpPr>
          <p:cNvPr id="21" name="TextBox 20">
            <a:extLst>
              <a:ext uri="{FF2B5EF4-FFF2-40B4-BE49-F238E27FC236}">
                <a16:creationId xmlns:a16="http://schemas.microsoft.com/office/drawing/2014/main" id="{399C11F3-7FB8-FD57-D14A-E52085CCC773}"/>
              </a:ext>
            </a:extLst>
          </p:cNvPr>
          <p:cNvSpPr txBox="1"/>
          <p:nvPr/>
        </p:nvSpPr>
        <p:spPr>
          <a:xfrm>
            <a:off x="2006601" y="3513137"/>
            <a:ext cx="2895598" cy="584775"/>
          </a:xfrm>
          <a:prstGeom prst="rect">
            <a:avLst/>
          </a:prstGeom>
          <a:noFill/>
        </p:spPr>
        <p:txBody>
          <a:bodyPr wrap="square" rtlCol="0">
            <a:spAutoFit/>
          </a:bodyPr>
          <a:lstStyle/>
          <a:p>
            <a:pPr algn="ctr"/>
            <a:r>
              <a:rPr lang="en-US" sz="3200"/>
              <a:t>Online learning</a:t>
            </a:r>
            <a:endParaRPr lang="en-IN" sz="3200"/>
          </a:p>
        </p:txBody>
      </p:sp>
      <p:sp>
        <p:nvSpPr>
          <p:cNvPr id="22" name="TextBox 21">
            <a:extLst>
              <a:ext uri="{FF2B5EF4-FFF2-40B4-BE49-F238E27FC236}">
                <a16:creationId xmlns:a16="http://schemas.microsoft.com/office/drawing/2014/main" id="{D4BEF611-7E24-A286-4986-2AA1B4AC7534}"/>
              </a:ext>
            </a:extLst>
          </p:cNvPr>
          <p:cNvSpPr txBox="1"/>
          <p:nvPr/>
        </p:nvSpPr>
        <p:spPr>
          <a:xfrm>
            <a:off x="7289802" y="3513137"/>
            <a:ext cx="3898900" cy="584775"/>
          </a:xfrm>
          <a:prstGeom prst="rect">
            <a:avLst/>
          </a:prstGeom>
          <a:noFill/>
        </p:spPr>
        <p:txBody>
          <a:bodyPr wrap="square" rtlCol="0">
            <a:spAutoFit/>
          </a:bodyPr>
          <a:lstStyle/>
          <a:p>
            <a:r>
              <a:rPr lang="en-US" sz="3200"/>
              <a:t>Offline learning</a:t>
            </a:r>
            <a:endParaRPr lang="en-IN" sz="3200"/>
          </a:p>
        </p:txBody>
      </p:sp>
    </p:spTree>
    <p:extLst>
      <p:ext uri="{BB962C8B-B14F-4D97-AF65-F5344CB8AC3E}">
        <p14:creationId xmlns:p14="http://schemas.microsoft.com/office/powerpoint/2010/main" val="9364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8655-039F-B186-791E-9A937E895F08}"/>
              </a:ext>
            </a:extLst>
          </p:cNvPr>
          <p:cNvSpPr>
            <a:spLocks noGrp="1"/>
          </p:cNvSpPr>
          <p:nvPr>
            <p:ph type="title"/>
          </p:nvPr>
        </p:nvSpPr>
        <p:spPr/>
        <p:txBody>
          <a:bodyPr/>
          <a:lstStyle/>
          <a:p>
            <a:r>
              <a:rPr lang="en-US" b="1"/>
              <a:t>Design Space Exploration</a:t>
            </a:r>
            <a:endParaRPr lang="en-IN" b="1">
              <a:cs typeface="Calibri Light"/>
            </a:endParaRPr>
          </a:p>
        </p:txBody>
      </p:sp>
      <p:sp>
        <p:nvSpPr>
          <p:cNvPr id="3" name="Content Placeholder 2">
            <a:extLst>
              <a:ext uri="{FF2B5EF4-FFF2-40B4-BE49-F238E27FC236}">
                <a16:creationId xmlns:a16="http://schemas.microsoft.com/office/drawing/2014/main" id="{96291BBE-DBCD-96E5-04FB-5B17AA6D32B8}"/>
              </a:ext>
            </a:extLst>
          </p:cNvPr>
          <p:cNvSpPr>
            <a:spLocks noGrp="1"/>
          </p:cNvSpPr>
          <p:nvPr>
            <p:ph sz="half" idx="1"/>
          </p:nvPr>
        </p:nvSpPr>
        <p:spPr>
          <a:xfrm>
            <a:off x="838199" y="1825625"/>
            <a:ext cx="10515599" cy="4351338"/>
          </a:xfrm>
        </p:spPr>
        <p:txBody>
          <a:bodyPr>
            <a:normAutofit fontScale="85000" lnSpcReduction="20000"/>
          </a:bodyPr>
          <a:lstStyle/>
          <a:p>
            <a:r>
              <a:rPr lang="en-US" sz="3100"/>
              <a:t>Aladdin</a:t>
            </a:r>
          </a:p>
          <a:p>
            <a:pPr lvl="1"/>
            <a:r>
              <a:rPr lang="en-US" sz="2600"/>
              <a:t>A Pre-RTL, Power-Performance Accelerator Simulator Enabling Large Design Space Exploration of Customized Architecture</a:t>
            </a:r>
          </a:p>
          <a:p>
            <a:pPr lvl="1"/>
            <a:r>
              <a:rPr lang="en-US" sz="2600"/>
              <a:t>For all types of accelerator</a:t>
            </a:r>
          </a:p>
          <a:p>
            <a:r>
              <a:rPr lang="en-US" sz="3100"/>
              <a:t>Scale-SIM (specially for AI accelerators)</a:t>
            </a:r>
          </a:p>
          <a:p>
            <a:r>
              <a:rPr lang="en-IN" sz="3100" err="1"/>
              <a:t>Accelergy</a:t>
            </a:r>
            <a:r>
              <a:rPr lang="en-IN" sz="3100"/>
              <a:t> – early stage energy estimator</a:t>
            </a:r>
          </a:p>
          <a:p>
            <a:r>
              <a:rPr lang="en-IN" sz="3100" err="1"/>
              <a:t>Timeloop</a:t>
            </a:r>
            <a:r>
              <a:rPr lang="en-IN" sz="3100"/>
              <a:t> – Performance simulator and DNN mapping tool</a:t>
            </a:r>
          </a:p>
          <a:p>
            <a:r>
              <a:rPr lang="en-US" sz="3100"/>
              <a:t>PIMulator-NN - Simulator designed for </a:t>
            </a:r>
            <a:r>
              <a:rPr lang="en-US" sz="3100" err="1"/>
              <a:t>PiM</a:t>
            </a:r>
            <a:r>
              <a:rPr lang="en-US" sz="3100"/>
              <a:t> based NN accelerators</a:t>
            </a:r>
          </a:p>
          <a:p>
            <a:r>
              <a:rPr lang="en-US"/>
              <a:t>Once you have designed, how do you integrate, so we also have</a:t>
            </a:r>
          </a:p>
          <a:p>
            <a:pPr lvl="1"/>
            <a:r>
              <a:rPr lang="en-US"/>
              <a:t>Open source RISC-V toolchains</a:t>
            </a:r>
          </a:p>
          <a:p>
            <a:pPr lvl="1"/>
            <a:r>
              <a:rPr lang="en-US"/>
              <a:t>ESP (more flexible than chipyard)</a:t>
            </a:r>
          </a:p>
          <a:p>
            <a:pPr lvl="1"/>
            <a:r>
              <a:rPr lang="en-US"/>
              <a:t>Chipyard, Firesim</a:t>
            </a:r>
          </a:p>
        </p:txBody>
      </p:sp>
      <p:sp>
        <p:nvSpPr>
          <p:cNvPr id="5" name="Date Placeholder 4">
            <a:extLst>
              <a:ext uri="{FF2B5EF4-FFF2-40B4-BE49-F238E27FC236}">
                <a16:creationId xmlns:a16="http://schemas.microsoft.com/office/drawing/2014/main" id="{B9C38460-C9F8-A30B-08CF-39AE419073F9}"/>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D2D35B8B-585F-606C-97DB-04FCD939E845}"/>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9B2B11F8-C3C7-A6C2-3A04-BD5843EF2AE1}"/>
              </a:ext>
            </a:extLst>
          </p:cNvPr>
          <p:cNvSpPr>
            <a:spLocks noGrp="1"/>
          </p:cNvSpPr>
          <p:nvPr>
            <p:ph type="sldNum" sz="quarter" idx="12"/>
          </p:nvPr>
        </p:nvSpPr>
        <p:spPr/>
        <p:txBody>
          <a:bodyPr/>
          <a:lstStyle/>
          <a:p>
            <a:fld id="{E850D903-3B9A-4AE2-8097-5C107B02E311}" type="slidenum">
              <a:rPr lang="en-IN" smtClean="0"/>
              <a:t>39</a:t>
            </a:fld>
            <a:endParaRPr lang="en-IN"/>
          </a:p>
        </p:txBody>
      </p:sp>
      <p:sp>
        <p:nvSpPr>
          <p:cNvPr id="10" name="Content Placeholder 2">
            <a:extLst>
              <a:ext uri="{FF2B5EF4-FFF2-40B4-BE49-F238E27FC236}">
                <a16:creationId xmlns:a16="http://schemas.microsoft.com/office/drawing/2014/main" id="{79C43359-B87E-CAF8-389F-EBDD7B39DCCF}"/>
              </a:ext>
            </a:extLst>
          </p:cNvPr>
          <p:cNvSpPr txBox="1">
            <a:spLocks/>
          </p:cNvSpPr>
          <p:nvPr/>
        </p:nvSpPr>
        <p:spPr>
          <a:xfrm>
            <a:off x="1407483" y="3218142"/>
            <a:ext cx="9738538" cy="906442"/>
          </a:xfrm>
          <a:prstGeom prst="roundRect">
            <a:avLst>
              <a:gd name="adj" fmla="val 27442"/>
            </a:avLst>
          </a:prstGeom>
          <a:solidFill>
            <a:schemeClr val="accent4">
              <a:lumMod val="20000"/>
              <a:lumOff val="80000"/>
            </a:schemeClr>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latin typeface="Calibri"/>
                <a:cs typeface="Calibri"/>
              </a:rPr>
              <a:t>One ring that unites and rules them all</a:t>
            </a:r>
            <a:endParaRPr lang="en-US" sz="1400">
              <a:latin typeface="Calibri" panose="020F0502020204030204" pitchFamily="34" charset="0"/>
            </a:endParaRPr>
          </a:p>
        </p:txBody>
      </p:sp>
    </p:spTree>
    <p:extLst>
      <p:ext uri="{BB962C8B-B14F-4D97-AF65-F5344CB8AC3E}">
        <p14:creationId xmlns:p14="http://schemas.microsoft.com/office/powerpoint/2010/main" val="80555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04D8-E8DB-A47D-9E11-04ADCFDE67AC}"/>
              </a:ext>
            </a:extLst>
          </p:cNvPr>
          <p:cNvSpPr>
            <a:spLocks noGrp="1"/>
          </p:cNvSpPr>
          <p:nvPr>
            <p:ph type="title"/>
          </p:nvPr>
        </p:nvSpPr>
        <p:spPr>
          <a:xfrm>
            <a:off x="641405" y="346002"/>
            <a:ext cx="10515600" cy="742361"/>
          </a:xfrm>
        </p:spPr>
        <p:txBody>
          <a:bodyPr/>
          <a:lstStyle/>
          <a:p>
            <a:r>
              <a:rPr lang="en-US" b="1"/>
              <a:t>Basic CNN example</a:t>
            </a:r>
            <a:endParaRPr lang="en-IN" b="1"/>
          </a:p>
        </p:txBody>
      </p:sp>
      <p:pic>
        <p:nvPicPr>
          <p:cNvPr id="9" name="Content Placeholder 8">
            <a:extLst>
              <a:ext uri="{FF2B5EF4-FFF2-40B4-BE49-F238E27FC236}">
                <a16:creationId xmlns:a16="http://schemas.microsoft.com/office/drawing/2014/main" id="{A314283C-ED16-3B70-BC69-529FC4763B0D}"/>
              </a:ext>
            </a:extLst>
          </p:cNvPr>
          <p:cNvPicPr>
            <a:picLocks noGrp="1" noChangeAspect="1"/>
          </p:cNvPicPr>
          <p:nvPr>
            <p:ph sz="half" idx="1"/>
          </p:nvPr>
        </p:nvPicPr>
        <p:blipFill>
          <a:blip r:embed="rId3"/>
          <a:stretch>
            <a:fillRect/>
          </a:stretch>
        </p:blipFill>
        <p:spPr>
          <a:xfrm>
            <a:off x="838200" y="1043085"/>
            <a:ext cx="7878170" cy="3338183"/>
          </a:xfrm>
        </p:spPr>
      </p:pic>
      <p:sp>
        <p:nvSpPr>
          <p:cNvPr id="5" name="Date Placeholder 4">
            <a:extLst>
              <a:ext uri="{FF2B5EF4-FFF2-40B4-BE49-F238E27FC236}">
                <a16:creationId xmlns:a16="http://schemas.microsoft.com/office/drawing/2014/main" id="{4535A62F-3E1A-201B-693D-D86603AA519E}"/>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95FFF52D-BDED-7BB5-13C7-A6914CC3809B}"/>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BBB06782-B39A-32D1-92CC-0D4F3C93B9C3}"/>
              </a:ext>
            </a:extLst>
          </p:cNvPr>
          <p:cNvSpPr>
            <a:spLocks noGrp="1"/>
          </p:cNvSpPr>
          <p:nvPr>
            <p:ph type="sldNum" sz="quarter" idx="12"/>
          </p:nvPr>
        </p:nvSpPr>
        <p:spPr/>
        <p:txBody>
          <a:bodyPr/>
          <a:lstStyle/>
          <a:p>
            <a:fld id="{E850D903-3B9A-4AE2-8097-5C107B02E311}" type="slidenum">
              <a:rPr lang="en-IN" smtClean="0"/>
              <a:t>4</a:t>
            </a:fld>
            <a:endParaRPr lang="en-IN"/>
          </a:p>
        </p:txBody>
      </p:sp>
      <p:pic>
        <p:nvPicPr>
          <p:cNvPr id="11" name="Picture 10">
            <a:extLst>
              <a:ext uri="{FF2B5EF4-FFF2-40B4-BE49-F238E27FC236}">
                <a16:creationId xmlns:a16="http://schemas.microsoft.com/office/drawing/2014/main" id="{43F71019-DA6F-959B-3DCD-673E2E40FEB5}"/>
              </a:ext>
            </a:extLst>
          </p:cNvPr>
          <p:cNvPicPr>
            <a:picLocks noChangeAspect="1"/>
          </p:cNvPicPr>
          <p:nvPr/>
        </p:nvPicPr>
        <p:blipFill rotWithShape="1">
          <a:blip r:embed="rId4"/>
          <a:srcRect t="21129" b="53758"/>
          <a:stretch/>
        </p:blipFill>
        <p:spPr>
          <a:xfrm>
            <a:off x="2414957" y="4399752"/>
            <a:ext cx="5738443" cy="916141"/>
          </a:xfrm>
          <a:prstGeom prst="rect">
            <a:avLst/>
          </a:prstGeom>
        </p:spPr>
      </p:pic>
      <p:pic>
        <p:nvPicPr>
          <p:cNvPr id="13" name="Picture 12">
            <a:extLst>
              <a:ext uri="{FF2B5EF4-FFF2-40B4-BE49-F238E27FC236}">
                <a16:creationId xmlns:a16="http://schemas.microsoft.com/office/drawing/2014/main" id="{546DC27A-A6B1-BE23-CE5C-09D6E16B9352}"/>
              </a:ext>
            </a:extLst>
          </p:cNvPr>
          <p:cNvPicPr>
            <a:picLocks noChangeAspect="1"/>
          </p:cNvPicPr>
          <p:nvPr/>
        </p:nvPicPr>
        <p:blipFill>
          <a:blip r:embed="rId5"/>
          <a:stretch>
            <a:fillRect/>
          </a:stretch>
        </p:blipFill>
        <p:spPr>
          <a:xfrm>
            <a:off x="5284178" y="5172499"/>
            <a:ext cx="4995308" cy="770834"/>
          </a:xfrm>
          <a:prstGeom prst="rect">
            <a:avLst/>
          </a:prstGeom>
        </p:spPr>
      </p:pic>
      <p:pic>
        <p:nvPicPr>
          <p:cNvPr id="15" name="Picture 14">
            <a:extLst>
              <a:ext uri="{FF2B5EF4-FFF2-40B4-BE49-F238E27FC236}">
                <a16:creationId xmlns:a16="http://schemas.microsoft.com/office/drawing/2014/main" id="{B2F6DA78-AFD3-B6B5-72A5-0CFDEFDE488C}"/>
              </a:ext>
            </a:extLst>
          </p:cNvPr>
          <p:cNvPicPr>
            <a:picLocks noChangeAspect="1"/>
          </p:cNvPicPr>
          <p:nvPr/>
        </p:nvPicPr>
        <p:blipFill>
          <a:blip r:embed="rId6"/>
          <a:stretch>
            <a:fillRect/>
          </a:stretch>
        </p:blipFill>
        <p:spPr>
          <a:xfrm>
            <a:off x="8716370" y="3107003"/>
            <a:ext cx="2743200" cy="742361"/>
          </a:xfrm>
          <a:prstGeom prst="rect">
            <a:avLst/>
          </a:prstGeom>
        </p:spPr>
      </p:pic>
      <p:sp>
        <p:nvSpPr>
          <p:cNvPr id="4" name="TextBox 3">
            <a:extLst>
              <a:ext uri="{FF2B5EF4-FFF2-40B4-BE49-F238E27FC236}">
                <a16:creationId xmlns:a16="http://schemas.microsoft.com/office/drawing/2014/main" id="{2BDCE15A-DF62-FC14-CE41-19E9D4337A3F}"/>
              </a:ext>
            </a:extLst>
          </p:cNvPr>
          <p:cNvSpPr txBox="1"/>
          <p:nvPr/>
        </p:nvSpPr>
        <p:spPr>
          <a:xfrm>
            <a:off x="685342" y="5970492"/>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N" err="1"/>
              <a:t>DaDianNao</a:t>
            </a:r>
            <a:r>
              <a:rPr lang="en-IN"/>
              <a:t>: A Machine-Learning Supercomputer[2015], Chen Y et al.</a:t>
            </a:r>
          </a:p>
        </p:txBody>
      </p:sp>
      <p:sp>
        <p:nvSpPr>
          <p:cNvPr id="8" name="Rectangle 7">
            <a:extLst>
              <a:ext uri="{FF2B5EF4-FFF2-40B4-BE49-F238E27FC236}">
                <a16:creationId xmlns:a16="http://schemas.microsoft.com/office/drawing/2014/main" id="{86017C09-B348-007F-09D5-C758E07A6A3A}"/>
              </a:ext>
            </a:extLst>
          </p:cNvPr>
          <p:cNvSpPr/>
          <p:nvPr/>
        </p:nvSpPr>
        <p:spPr>
          <a:xfrm>
            <a:off x="2913321" y="2671602"/>
            <a:ext cx="1125279" cy="2339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59011DB9-9725-2028-D3E2-26DFC61B0F3E}"/>
              </a:ext>
            </a:extLst>
          </p:cNvPr>
          <p:cNvSpPr/>
          <p:nvPr/>
        </p:nvSpPr>
        <p:spPr>
          <a:xfrm>
            <a:off x="6113721" y="2643244"/>
            <a:ext cx="905545" cy="2339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AD8E0DE1-6C0B-B96E-3CDC-6B65D368A3DE}"/>
              </a:ext>
            </a:extLst>
          </p:cNvPr>
          <p:cNvSpPr/>
          <p:nvPr/>
        </p:nvSpPr>
        <p:spPr>
          <a:xfrm>
            <a:off x="7138007" y="2653876"/>
            <a:ext cx="905546" cy="2516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5CD954AE-E2D4-6AC9-5DCF-B9A39B7D94D1}"/>
              </a:ext>
            </a:extLst>
          </p:cNvPr>
          <p:cNvSpPr/>
          <p:nvPr/>
        </p:nvSpPr>
        <p:spPr>
          <a:xfrm>
            <a:off x="2414957" y="4464426"/>
            <a:ext cx="5548829" cy="7187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3275DFE0-130D-1573-9170-A44E1B518ABA}"/>
              </a:ext>
            </a:extLst>
          </p:cNvPr>
          <p:cNvSpPr/>
          <p:nvPr/>
        </p:nvSpPr>
        <p:spPr>
          <a:xfrm>
            <a:off x="5299928" y="5201616"/>
            <a:ext cx="4995308" cy="7187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CD6E2F7E-F1F2-DB81-3811-F7D3DCBCE8E6}"/>
              </a:ext>
            </a:extLst>
          </p:cNvPr>
          <p:cNvSpPr/>
          <p:nvPr/>
        </p:nvSpPr>
        <p:spPr>
          <a:xfrm>
            <a:off x="8803759" y="3107003"/>
            <a:ext cx="2619162" cy="7187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40971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2E1-901F-8FC3-FB98-78FA46511A25}"/>
              </a:ext>
            </a:extLst>
          </p:cNvPr>
          <p:cNvSpPr>
            <a:spLocks noGrp="1"/>
          </p:cNvSpPr>
          <p:nvPr>
            <p:ph type="title"/>
          </p:nvPr>
        </p:nvSpPr>
        <p:spPr/>
        <p:txBody>
          <a:bodyPr/>
          <a:lstStyle/>
          <a:p>
            <a:r>
              <a:rPr lang="en-US" b="1">
                <a:cs typeface="Calibri Light"/>
              </a:rPr>
              <a:t>Past and Present</a:t>
            </a:r>
          </a:p>
        </p:txBody>
      </p:sp>
      <p:sp>
        <p:nvSpPr>
          <p:cNvPr id="3" name="Content Placeholder 2">
            <a:extLst>
              <a:ext uri="{FF2B5EF4-FFF2-40B4-BE49-F238E27FC236}">
                <a16:creationId xmlns:a16="http://schemas.microsoft.com/office/drawing/2014/main" id="{ACEDD6AE-8ACF-62FC-1D04-A247939DD735}"/>
              </a:ext>
            </a:extLst>
          </p:cNvPr>
          <p:cNvSpPr>
            <a:spLocks noGrp="1"/>
          </p:cNvSpPr>
          <p:nvPr>
            <p:ph sz="half" idx="1"/>
          </p:nvPr>
        </p:nvSpPr>
        <p:spPr>
          <a:xfrm>
            <a:off x="838200" y="1691941"/>
            <a:ext cx="9111916" cy="4485022"/>
          </a:xfrm>
        </p:spPr>
        <p:txBody>
          <a:bodyPr vert="horz" lIns="91440" tIns="45720" rIns="91440" bIns="45720" rtlCol="0" anchor="t">
            <a:normAutofit fontScale="92500" lnSpcReduction="10000"/>
          </a:bodyPr>
          <a:lstStyle/>
          <a:p>
            <a:r>
              <a:rPr lang="en-US">
                <a:cs typeface="Calibri"/>
              </a:rPr>
              <a:t>Cambrian explosion of Accelerators</a:t>
            </a:r>
          </a:p>
          <a:p>
            <a:pPr lvl="1"/>
            <a:r>
              <a:rPr lang="en-US">
                <a:cs typeface="Calibri"/>
              </a:rPr>
              <a:t>Novel techniques</a:t>
            </a:r>
          </a:p>
          <a:p>
            <a:pPr lvl="1"/>
            <a:r>
              <a:rPr lang="en-US">
                <a:cs typeface="Calibri"/>
              </a:rPr>
              <a:t>Solutions across the stack</a:t>
            </a:r>
          </a:p>
          <a:p>
            <a:r>
              <a:rPr lang="en-US">
                <a:cs typeface="Calibri"/>
              </a:rPr>
              <a:t>Diverse target application and workloads</a:t>
            </a:r>
          </a:p>
          <a:p>
            <a:r>
              <a:rPr lang="en-US">
                <a:cs typeface="Calibri"/>
              </a:rPr>
              <a:t>Limited works on data privacy</a:t>
            </a:r>
          </a:p>
          <a:p>
            <a:r>
              <a:rPr lang="en-US">
                <a:cs typeface="Calibri"/>
              </a:rPr>
              <a:t>Carbon footprint of computing! Large datacenters chugging power.</a:t>
            </a:r>
          </a:p>
          <a:p>
            <a:r>
              <a:rPr lang="en-US">
                <a:cs typeface="Calibri"/>
              </a:rPr>
              <a:t>Reinventing the wheel multiple times</a:t>
            </a:r>
          </a:p>
          <a:p>
            <a:r>
              <a:rPr lang="en-US">
                <a:cs typeface="Calibri"/>
              </a:rPr>
              <a:t>Missing a community effort (industry-academia gap)</a:t>
            </a:r>
          </a:p>
          <a:p>
            <a:pPr lvl="1"/>
            <a:r>
              <a:rPr lang="en-US">
                <a:cs typeface="Calibri"/>
              </a:rPr>
              <a:t>Proprietary solutions in the industry</a:t>
            </a:r>
          </a:p>
          <a:p>
            <a:pPr lvl="1"/>
            <a:r>
              <a:rPr lang="en-US">
                <a:cs typeface="Calibri"/>
              </a:rPr>
              <a:t>Novel ideas from academia unadopted</a:t>
            </a:r>
          </a:p>
        </p:txBody>
      </p:sp>
      <p:sp>
        <p:nvSpPr>
          <p:cNvPr id="5" name="Date Placeholder 4">
            <a:extLst>
              <a:ext uri="{FF2B5EF4-FFF2-40B4-BE49-F238E27FC236}">
                <a16:creationId xmlns:a16="http://schemas.microsoft.com/office/drawing/2014/main" id="{9993C7D7-E156-C7B0-A2E6-6C93C010B47B}"/>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4D71F4CA-16DD-3CD6-595E-2D7B75C9F372}"/>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CB0E26BC-9ECB-8082-6616-883A4974C7ED}"/>
              </a:ext>
            </a:extLst>
          </p:cNvPr>
          <p:cNvSpPr>
            <a:spLocks noGrp="1"/>
          </p:cNvSpPr>
          <p:nvPr>
            <p:ph type="sldNum" sz="quarter" idx="12"/>
          </p:nvPr>
        </p:nvSpPr>
        <p:spPr/>
        <p:txBody>
          <a:bodyPr/>
          <a:lstStyle/>
          <a:p>
            <a:fld id="{E850D903-3B9A-4AE2-8097-5C107B02E311}" type="slidenum">
              <a:rPr lang="en-IN" smtClean="0"/>
              <a:t>40</a:t>
            </a:fld>
            <a:endParaRPr lang="en-IN"/>
          </a:p>
        </p:txBody>
      </p:sp>
      <p:pic>
        <p:nvPicPr>
          <p:cNvPr id="9" name="Picture 9" descr="A picture containing text&#10;&#10;Description automatically generated">
            <a:extLst>
              <a:ext uri="{FF2B5EF4-FFF2-40B4-BE49-F238E27FC236}">
                <a16:creationId xmlns:a16="http://schemas.microsoft.com/office/drawing/2014/main" id="{EBD2BAF0-85FD-BAF7-2AF8-FE5CE82E0B59}"/>
              </a:ext>
            </a:extLst>
          </p:cNvPr>
          <p:cNvPicPr>
            <a:picLocks noChangeAspect="1"/>
          </p:cNvPicPr>
          <p:nvPr/>
        </p:nvPicPr>
        <p:blipFill>
          <a:blip r:embed="rId2"/>
          <a:stretch>
            <a:fillRect/>
          </a:stretch>
        </p:blipFill>
        <p:spPr>
          <a:xfrm>
            <a:off x="7800093" y="259429"/>
            <a:ext cx="3979652" cy="2940278"/>
          </a:xfrm>
          <a:prstGeom prst="rect">
            <a:avLst/>
          </a:prstGeom>
        </p:spPr>
      </p:pic>
    </p:spTree>
    <p:extLst>
      <p:ext uri="{BB962C8B-B14F-4D97-AF65-F5344CB8AC3E}">
        <p14:creationId xmlns:p14="http://schemas.microsoft.com/office/powerpoint/2010/main" val="1294155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8CCB-21EE-F726-1239-7A10E29BEA83}"/>
              </a:ext>
            </a:extLst>
          </p:cNvPr>
          <p:cNvSpPr>
            <a:spLocks noGrp="1"/>
          </p:cNvSpPr>
          <p:nvPr>
            <p:ph type="title"/>
          </p:nvPr>
        </p:nvSpPr>
        <p:spPr>
          <a:xfrm>
            <a:off x="838200" y="365125"/>
            <a:ext cx="10508974" cy="888242"/>
          </a:xfrm>
        </p:spPr>
        <p:txBody>
          <a:bodyPr/>
          <a:lstStyle/>
          <a:p>
            <a:r>
              <a:rPr lang="en-US" b="1">
                <a:cs typeface="Calibri Light"/>
              </a:rPr>
              <a:t>Future</a:t>
            </a:r>
          </a:p>
        </p:txBody>
      </p:sp>
      <p:pic>
        <p:nvPicPr>
          <p:cNvPr id="9" name="Picture 9" descr="A picture containing text, indoor&#10;&#10;Description automatically generated">
            <a:extLst>
              <a:ext uri="{FF2B5EF4-FFF2-40B4-BE49-F238E27FC236}">
                <a16:creationId xmlns:a16="http://schemas.microsoft.com/office/drawing/2014/main" id="{08AEAB5A-7B01-B2A8-9F39-2A4566020D76}"/>
              </a:ext>
            </a:extLst>
          </p:cNvPr>
          <p:cNvPicPr>
            <a:picLocks noGrp="1" noChangeAspect="1"/>
          </p:cNvPicPr>
          <p:nvPr>
            <p:ph idx="1"/>
          </p:nvPr>
        </p:nvPicPr>
        <p:blipFill>
          <a:blip r:embed="rId2"/>
          <a:stretch>
            <a:fillRect/>
          </a:stretch>
        </p:blipFill>
        <p:spPr>
          <a:xfrm>
            <a:off x="8612646" y="314993"/>
            <a:ext cx="3268496" cy="3268496"/>
          </a:xfrm>
        </p:spPr>
      </p:pic>
      <p:sp>
        <p:nvSpPr>
          <p:cNvPr id="5" name="Date Placeholder 4">
            <a:extLst>
              <a:ext uri="{FF2B5EF4-FFF2-40B4-BE49-F238E27FC236}">
                <a16:creationId xmlns:a16="http://schemas.microsoft.com/office/drawing/2014/main" id="{F371DF9B-516E-31BE-4EFA-D9BF37D34E47}"/>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3F640FCA-5489-5025-0FFB-5A3CA61E47B7}"/>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D9E61541-E579-6F60-5336-70F50DB1D9F1}"/>
              </a:ext>
            </a:extLst>
          </p:cNvPr>
          <p:cNvSpPr>
            <a:spLocks noGrp="1"/>
          </p:cNvSpPr>
          <p:nvPr>
            <p:ph type="sldNum" sz="quarter" idx="12"/>
          </p:nvPr>
        </p:nvSpPr>
        <p:spPr/>
        <p:txBody>
          <a:bodyPr/>
          <a:lstStyle/>
          <a:p>
            <a:fld id="{E850D903-3B9A-4AE2-8097-5C107B02E311}" type="slidenum">
              <a:rPr lang="en-IN" smtClean="0"/>
              <a:t>41</a:t>
            </a:fld>
            <a:endParaRPr lang="en-IN"/>
          </a:p>
        </p:txBody>
      </p:sp>
      <p:sp>
        <p:nvSpPr>
          <p:cNvPr id="8" name="TextBox 7">
            <a:extLst>
              <a:ext uri="{FF2B5EF4-FFF2-40B4-BE49-F238E27FC236}">
                <a16:creationId xmlns:a16="http://schemas.microsoft.com/office/drawing/2014/main" id="{EBF95BB7-D2B7-90CD-C300-A8EE8CB0912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47B98F27-5D66-3D56-8545-9FA21A3C5B4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4" name="Content Placeholder 9">
            <a:extLst>
              <a:ext uri="{FF2B5EF4-FFF2-40B4-BE49-F238E27FC236}">
                <a16:creationId xmlns:a16="http://schemas.microsoft.com/office/drawing/2014/main" id="{768356D9-999D-9212-E61A-E77C7A996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049" y="365642"/>
            <a:ext cx="5181600" cy="1962995"/>
          </a:xfrm>
          <a:prstGeom prst="rect">
            <a:avLst/>
          </a:prstGeom>
        </p:spPr>
      </p:pic>
      <p:sp>
        <p:nvSpPr>
          <p:cNvPr id="3" name="TextBox 2">
            <a:extLst>
              <a:ext uri="{FF2B5EF4-FFF2-40B4-BE49-F238E27FC236}">
                <a16:creationId xmlns:a16="http://schemas.microsoft.com/office/drawing/2014/main" id="{5F28B5B7-B134-434B-8BAD-58878EA2E6E0}"/>
              </a:ext>
            </a:extLst>
          </p:cNvPr>
          <p:cNvSpPr txBox="1"/>
          <p:nvPr/>
        </p:nvSpPr>
        <p:spPr>
          <a:xfrm>
            <a:off x="841512" y="2531166"/>
            <a:ext cx="1034994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Larger models require more data (&gt;540B parameters) - PIM is one solution</a:t>
            </a:r>
          </a:p>
          <a:p>
            <a:pPr marL="285750" indent="-285750">
              <a:buFont typeface="Arial"/>
              <a:buChar char="•"/>
            </a:pPr>
            <a:r>
              <a:rPr lang="en-US">
                <a:cs typeface="Calibri" panose="020F0502020204030204"/>
              </a:rPr>
              <a:t>Collaboration between within Academia and Industry</a:t>
            </a:r>
            <a:endParaRPr lang="en-US"/>
          </a:p>
          <a:p>
            <a:pPr marL="742950" lvl="1" indent="-285750">
              <a:buFont typeface="Arial"/>
              <a:buChar char="•"/>
            </a:pPr>
            <a:r>
              <a:rPr lang="en-US">
                <a:cs typeface="Calibri" panose="020F0502020204030204"/>
              </a:rPr>
              <a:t>Privacy aware ML models and architectures</a:t>
            </a:r>
          </a:p>
          <a:p>
            <a:pPr marL="742950" lvl="1" indent="-285750">
              <a:buFont typeface="Arial"/>
              <a:buChar char="•"/>
            </a:pPr>
            <a:r>
              <a:rPr lang="en-US">
                <a:cs typeface="Calibri" panose="020F0502020204030204"/>
              </a:rPr>
              <a:t>Homomorphic encryption</a:t>
            </a:r>
          </a:p>
          <a:p>
            <a:pPr marL="742950" lvl="1" indent="-285750">
              <a:buFont typeface="Arial"/>
              <a:buChar char="•"/>
            </a:pPr>
            <a:r>
              <a:rPr lang="en-US">
                <a:cs typeface="Calibri" panose="020F0502020204030204"/>
              </a:rPr>
              <a:t>Better ML algorithms and newer technologies - Spiking Neural Networks</a:t>
            </a:r>
          </a:p>
          <a:p>
            <a:pPr marL="742950" lvl="1" indent="-285750">
              <a:buFont typeface="Arial"/>
              <a:buChar char="•"/>
            </a:pPr>
            <a:r>
              <a:rPr lang="en-US">
                <a:cs typeface="Calibri" panose="020F0502020204030204"/>
              </a:rPr>
              <a:t>HW aware Neural Architecture Search (</a:t>
            </a:r>
            <a:r>
              <a:rPr lang="en-US" err="1">
                <a:cs typeface="Calibri" panose="020F0502020204030204"/>
              </a:rPr>
              <a:t>NetAdapt</a:t>
            </a:r>
            <a:r>
              <a:rPr lang="en-US">
                <a:cs typeface="Calibri" panose="020F0502020204030204"/>
              </a:rPr>
              <a:t>)</a:t>
            </a:r>
          </a:p>
          <a:p>
            <a:pPr marL="742950" lvl="1" indent="-285750">
              <a:buFont typeface="Arial"/>
              <a:buChar char="•"/>
            </a:pPr>
            <a:r>
              <a:rPr lang="en-US">
                <a:cs typeface="Calibri" panose="020F0502020204030204"/>
              </a:rPr>
              <a:t>Improved process nodes and processing paradigms (</a:t>
            </a:r>
            <a:r>
              <a:rPr lang="en-US" err="1">
                <a:cs typeface="Calibri" panose="020F0502020204030204"/>
              </a:rPr>
              <a:t>eFPGA</a:t>
            </a:r>
            <a:r>
              <a:rPr lang="en-US">
                <a:cs typeface="Calibri" panose="020F0502020204030204"/>
              </a:rPr>
              <a:t>, low power CGRAs).</a:t>
            </a:r>
          </a:p>
          <a:p>
            <a:pPr marL="285750" lvl="1" indent="-285750">
              <a:buFont typeface="Arial"/>
              <a:buChar char="•"/>
            </a:pPr>
            <a:r>
              <a:rPr lang="en-US">
                <a:cs typeface="Calibri" panose="020F0502020204030204"/>
              </a:rPr>
              <a:t>Environmental impact of Computing needs to be studied - global warming!</a:t>
            </a:r>
          </a:p>
          <a:p>
            <a:pPr marL="285750" lvl="1" indent="-285750">
              <a:buFont typeface="Arial"/>
              <a:buChar char="•"/>
            </a:pPr>
            <a:r>
              <a:rPr lang="en-US">
                <a:cs typeface="Calibri" panose="020F0502020204030204"/>
              </a:rPr>
              <a:t>Inference and training at scale</a:t>
            </a:r>
          </a:p>
          <a:p>
            <a:pPr marL="285750" lvl="1" indent="-285750">
              <a:buFont typeface="Arial"/>
              <a:buChar char="•"/>
            </a:pPr>
            <a:r>
              <a:rPr lang="en-US">
                <a:cs typeface="Calibri" panose="020F0502020204030204"/>
              </a:rPr>
              <a:t>The AI Accelerator Wall?</a:t>
            </a:r>
          </a:p>
          <a:p>
            <a:pPr marL="742950" lvl="2" indent="-285750">
              <a:buFont typeface="Arial"/>
              <a:buChar char="•"/>
            </a:pPr>
            <a:r>
              <a:rPr lang="en-US">
                <a:cs typeface="Calibri" panose="020F0502020204030204"/>
              </a:rPr>
              <a:t>Are we relying on performance through transistor scaling?</a:t>
            </a:r>
          </a:p>
          <a:p>
            <a:pPr marL="742950" lvl="2" indent="-285750">
              <a:buFont typeface="Arial"/>
              <a:buChar char="•"/>
            </a:pPr>
            <a:r>
              <a:rPr lang="en-US">
                <a:cs typeface="Calibri" panose="020F0502020204030204"/>
              </a:rPr>
              <a:t>What is the performance boost that we get from intelligent design?</a:t>
            </a:r>
          </a:p>
        </p:txBody>
      </p:sp>
    </p:spTree>
    <p:extLst>
      <p:ext uri="{BB962C8B-B14F-4D97-AF65-F5344CB8AC3E}">
        <p14:creationId xmlns:p14="http://schemas.microsoft.com/office/powerpoint/2010/main" val="167134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F4D0-C43D-F58E-5AE9-A7DC99C2D265}"/>
              </a:ext>
            </a:extLst>
          </p:cNvPr>
          <p:cNvSpPr>
            <a:spLocks noGrp="1"/>
          </p:cNvSpPr>
          <p:nvPr>
            <p:ph type="title"/>
          </p:nvPr>
        </p:nvSpPr>
        <p:spPr/>
        <p:txBody>
          <a:bodyPr/>
          <a:lstStyle/>
          <a:p>
            <a:r>
              <a:rPr lang="en-US" b="1">
                <a:cs typeface="Calibri Light"/>
              </a:rPr>
              <a:t>Questions?</a:t>
            </a:r>
          </a:p>
        </p:txBody>
      </p:sp>
      <p:sp>
        <p:nvSpPr>
          <p:cNvPr id="3" name="Content Placeholder 2">
            <a:extLst>
              <a:ext uri="{FF2B5EF4-FFF2-40B4-BE49-F238E27FC236}">
                <a16:creationId xmlns:a16="http://schemas.microsoft.com/office/drawing/2014/main" id="{03B57685-B2AA-3ABF-793B-46E742E8AFC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02895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D89DE-04BE-C716-EFC2-6B09AF08E089}"/>
              </a:ext>
            </a:extLst>
          </p:cNvPr>
          <p:cNvSpPr>
            <a:spLocks noGrp="1"/>
          </p:cNvSpPr>
          <p:nvPr>
            <p:ph type="title"/>
          </p:nvPr>
        </p:nvSpPr>
        <p:spPr>
          <a:xfrm>
            <a:off x="4224867" y="2764014"/>
            <a:ext cx="10515600" cy="1325563"/>
          </a:xfrm>
        </p:spPr>
        <p:txBody>
          <a:bodyPr/>
          <a:lstStyle/>
          <a:p>
            <a:r>
              <a:rPr lang="en-US">
                <a:cs typeface="Calibri Light"/>
              </a:rPr>
              <a:t>Thank you!</a:t>
            </a:r>
          </a:p>
        </p:txBody>
      </p:sp>
    </p:spTree>
    <p:extLst>
      <p:ext uri="{BB962C8B-B14F-4D97-AF65-F5344CB8AC3E}">
        <p14:creationId xmlns:p14="http://schemas.microsoft.com/office/powerpoint/2010/main" val="329956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B932-7C6A-4661-8C23-B3A288959F70}"/>
              </a:ext>
            </a:extLst>
          </p:cNvPr>
          <p:cNvSpPr>
            <a:spLocks noGrp="1"/>
          </p:cNvSpPr>
          <p:nvPr>
            <p:ph type="title"/>
          </p:nvPr>
        </p:nvSpPr>
        <p:spPr/>
        <p:txBody>
          <a:bodyPr/>
          <a:lstStyle/>
          <a:p>
            <a:r>
              <a:rPr lang="en-US"/>
              <a:t>Difference between edge and cloud</a:t>
            </a:r>
            <a:endParaRPr lang="en-IN"/>
          </a:p>
        </p:txBody>
      </p:sp>
      <p:sp>
        <p:nvSpPr>
          <p:cNvPr id="3" name="Content Placeholder 2">
            <a:extLst>
              <a:ext uri="{FF2B5EF4-FFF2-40B4-BE49-F238E27FC236}">
                <a16:creationId xmlns:a16="http://schemas.microsoft.com/office/drawing/2014/main" id="{AFB4A2CE-0428-1226-FE39-C0EE176C4011}"/>
              </a:ext>
            </a:extLst>
          </p:cNvPr>
          <p:cNvSpPr>
            <a:spLocks noGrp="1"/>
          </p:cNvSpPr>
          <p:nvPr>
            <p:ph sz="half" idx="1"/>
          </p:nvPr>
        </p:nvSpPr>
        <p:spPr/>
        <p:txBody>
          <a:bodyPr/>
          <a:lstStyle/>
          <a:p>
            <a:r>
              <a:rPr lang="en-US"/>
              <a:t>Main difference between edge and datacenter</a:t>
            </a:r>
          </a:p>
          <a:p>
            <a:pPr lvl="1"/>
            <a:r>
              <a:rPr lang="en-US"/>
              <a:t>Embedded device comes with limited battery capacity</a:t>
            </a:r>
          </a:p>
          <a:p>
            <a:pPr lvl="1"/>
            <a:r>
              <a:rPr lang="en-IN"/>
              <a:t>Data </a:t>
            </a:r>
            <a:r>
              <a:rPr lang="en-IN" err="1"/>
              <a:t>centers</a:t>
            </a:r>
            <a:r>
              <a:rPr lang="en-IN"/>
              <a:t> have a power ceiling due to cooling cost</a:t>
            </a:r>
          </a:p>
          <a:p>
            <a:endParaRPr lang="en-IN"/>
          </a:p>
          <a:p>
            <a:r>
              <a:rPr lang="en-IN"/>
              <a:t>Cloud cannot support AI functional unit tightly coupled with CPU</a:t>
            </a:r>
          </a:p>
        </p:txBody>
      </p:sp>
      <p:sp>
        <p:nvSpPr>
          <p:cNvPr id="4" name="Content Placeholder 3">
            <a:extLst>
              <a:ext uri="{FF2B5EF4-FFF2-40B4-BE49-F238E27FC236}">
                <a16:creationId xmlns:a16="http://schemas.microsoft.com/office/drawing/2014/main" id="{FFA3F8B5-E638-B069-F229-3A9C768FD7A3}"/>
              </a:ext>
            </a:extLst>
          </p:cNvPr>
          <p:cNvSpPr>
            <a:spLocks noGrp="1"/>
          </p:cNvSpPr>
          <p:nvPr>
            <p:ph sz="half" idx="2"/>
          </p:nvPr>
        </p:nvSpPr>
        <p:spPr/>
        <p:txBody>
          <a:bodyPr/>
          <a:lstStyle/>
          <a:p>
            <a:endParaRPr lang="en-IN"/>
          </a:p>
        </p:txBody>
      </p:sp>
      <p:sp>
        <p:nvSpPr>
          <p:cNvPr id="5" name="Date Placeholder 4">
            <a:extLst>
              <a:ext uri="{FF2B5EF4-FFF2-40B4-BE49-F238E27FC236}">
                <a16:creationId xmlns:a16="http://schemas.microsoft.com/office/drawing/2014/main" id="{1707BB13-18EF-01DD-1990-EEBF286F05F5}"/>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55B5D872-9AD1-5F21-ACB2-B66815C54DE8}"/>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44E286A9-9261-3B8D-CA6F-5D500B50E8B7}"/>
              </a:ext>
            </a:extLst>
          </p:cNvPr>
          <p:cNvSpPr>
            <a:spLocks noGrp="1"/>
          </p:cNvSpPr>
          <p:nvPr>
            <p:ph type="sldNum" sz="quarter" idx="12"/>
          </p:nvPr>
        </p:nvSpPr>
        <p:spPr/>
        <p:txBody>
          <a:bodyPr/>
          <a:lstStyle/>
          <a:p>
            <a:fld id="{E850D903-3B9A-4AE2-8097-5C107B02E311}" type="slidenum">
              <a:rPr lang="en-IN" smtClean="0"/>
              <a:t>44</a:t>
            </a:fld>
            <a:endParaRPr lang="en-IN"/>
          </a:p>
        </p:txBody>
      </p:sp>
    </p:spTree>
    <p:extLst>
      <p:ext uri="{BB962C8B-B14F-4D97-AF65-F5344CB8AC3E}">
        <p14:creationId xmlns:p14="http://schemas.microsoft.com/office/powerpoint/2010/main" val="3489776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F42C-6965-7A75-BDE0-3839585AD717}"/>
              </a:ext>
            </a:extLst>
          </p:cNvPr>
          <p:cNvSpPr>
            <a:spLocks noGrp="1"/>
          </p:cNvSpPr>
          <p:nvPr>
            <p:ph type="title"/>
          </p:nvPr>
        </p:nvSpPr>
        <p:spPr>
          <a:xfrm>
            <a:off x="469900" y="292100"/>
            <a:ext cx="10515600" cy="1325563"/>
          </a:xfrm>
        </p:spPr>
        <p:txBody>
          <a:bodyPr>
            <a:normAutofit/>
          </a:bodyPr>
          <a:lstStyle/>
          <a:p>
            <a:r>
              <a:rPr lang="en-US">
                <a:cs typeface="Calibri Light"/>
              </a:rPr>
              <a:t>Categorizing the accelerators</a:t>
            </a:r>
          </a:p>
        </p:txBody>
      </p:sp>
      <p:sp>
        <p:nvSpPr>
          <p:cNvPr id="3" name="Content Placeholder 2">
            <a:extLst>
              <a:ext uri="{FF2B5EF4-FFF2-40B4-BE49-F238E27FC236}">
                <a16:creationId xmlns:a16="http://schemas.microsoft.com/office/drawing/2014/main" id="{04787394-40A0-B7FC-9324-3BB098383957}"/>
              </a:ext>
            </a:extLst>
          </p:cNvPr>
          <p:cNvSpPr>
            <a:spLocks noGrp="1"/>
          </p:cNvSpPr>
          <p:nvPr>
            <p:ph sz="half" idx="1"/>
          </p:nvPr>
        </p:nvSpPr>
        <p:spPr/>
        <p:txBody>
          <a:bodyPr vert="horz" lIns="91440" tIns="45720" rIns="91440" bIns="45720" rtlCol="0" anchor="t">
            <a:normAutofit/>
          </a:bodyPr>
          <a:lstStyle/>
          <a:p>
            <a:endParaRPr lang="en-US">
              <a:cs typeface="Calibri"/>
            </a:endParaRPr>
          </a:p>
          <a:p>
            <a:endParaRPr lang="en-US"/>
          </a:p>
          <a:p>
            <a:endParaRPr lang="en-IN"/>
          </a:p>
        </p:txBody>
      </p:sp>
      <p:graphicFrame>
        <p:nvGraphicFramePr>
          <p:cNvPr id="9" name="Content Placeholder 8">
            <a:extLst>
              <a:ext uri="{FF2B5EF4-FFF2-40B4-BE49-F238E27FC236}">
                <a16:creationId xmlns:a16="http://schemas.microsoft.com/office/drawing/2014/main" id="{7E26B47A-CB93-E28E-DFD4-641EE8414EE5}"/>
              </a:ext>
            </a:extLst>
          </p:cNvPr>
          <p:cNvGraphicFramePr>
            <a:graphicFrameLocks noGrp="1"/>
          </p:cNvGraphicFramePr>
          <p:nvPr>
            <p:ph sz="half" idx="2"/>
            <p:extLst>
              <p:ext uri="{D42A27DB-BD31-4B8C-83A1-F6EECF244321}">
                <p14:modId xmlns:p14="http://schemas.microsoft.com/office/powerpoint/2010/main" val="3189591604"/>
              </p:ext>
            </p:extLst>
          </p:nvPr>
        </p:nvGraphicFramePr>
        <p:xfrm>
          <a:off x="3556000" y="12287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2487FD76-A06A-8181-4121-8D6B4E1565E9}"/>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232FAA3A-EABA-C747-5373-BAA1E9AB1CEB}"/>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F5294B7B-3ED0-6D01-FA70-A650D93AA33F}"/>
              </a:ext>
            </a:extLst>
          </p:cNvPr>
          <p:cNvSpPr>
            <a:spLocks noGrp="1"/>
          </p:cNvSpPr>
          <p:nvPr>
            <p:ph type="sldNum" sz="quarter" idx="12"/>
          </p:nvPr>
        </p:nvSpPr>
        <p:spPr>
          <a:xfrm>
            <a:off x="8610600" y="6261100"/>
            <a:ext cx="2743200" cy="365125"/>
          </a:xfrm>
        </p:spPr>
        <p:txBody>
          <a:bodyPr/>
          <a:lstStyle/>
          <a:p>
            <a:fld id="{E850D903-3B9A-4AE2-8097-5C107B02E311}" type="slidenum">
              <a:rPr lang="en-IN" smtClean="0"/>
              <a:t>45</a:t>
            </a:fld>
            <a:endParaRPr lang="en-IN"/>
          </a:p>
        </p:txBody>
      </p:sp>
      <p:sp>
        <p:nvSpPr>
          <p:cNvPr id="10" name="Rectangle 9">
            <a:extLst>
              <a:ext uri="{FF2B5EF4-FFF2-40B4-BE49-F238E27FC236}">
                <a16:creationId xmlns:a16="http://schemas.microsoft.com/office/drawing/2014/main" id="{470E75EE-9066-A0DC-829A-202A73ED36C2}"/>
              </a:ext>
            </a:extLst>
          </p:cNvPr>
          <p:cNvSpPr/>
          <p:nvPr/>
        </p:nvSpPr>
        <p:spPr>
          <a:xfrm>
            <a:off x="759460" y="2804318"/>
            <a:ext cx="226314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SambaNOVA</a:t>
            </a:r>
            <a:endParaRPr lang="en-US"/>
          </a:p>
        </p:txBody>
      </p:sp>
      <p:cxnSp>
        <p:nvCxnSpPr>
          <p:cNvPr id="8" name="Straight Arrow Connector 7">
            <a:extLst>
              <a:ext uri="{FF2B5EF4-FFF2-40B4-BE49-F238E27FC236}">
                <a16:creationId xmlns:a16="http://schemas.microsoft.com/office/drawing/2014/main" id="{170F74D8-E077-11DB-CCC9-2A43BF2F9568}"/>
              </a:ext>
            </a:extLst>
          </p:cNvPr>
          <p:cNvCxnSpPr/>
          <p:nvPr/>
        </p:nvCxnSpPr>
        <p:spPr>
          <a:xfrm flipV="1">
            <a:off x="6146800" y="428625"/>
            <a:ext cx="0"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D803482-1140-C45F-E616-3CC0E93CC68E}"/>
              </a:ext>
            </a:extLst>
          </p:cNvPr>
          <p:cNvCxnSpPr>
            <a:cxnSpLocks/>
          </p:cNvCxnSpPr>
          <p:nvPr/>
        </p:nvCxnSpPr>
        <p:spPr>
          <a:xfrm flipH="1">
            <a:off x="3111500" y="3389312"/>
            <a:ext cx="889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A14C4B7-0451-4AE7-FE41-12350B98551C}"/>
              </a:ext>
            </a:extLst>
          </p:cNvPr>
          <p:cNvCxnSpPr>
            <a:cxnSpLocks/>
          </p:cNvCxnSpPr>
          <p:nvPr/>
        </p:nvCxnSpPr>
        <p:spPr>
          <a:xfrm flipV="1">
            <a:off x="8293100" y="3389312"/>
            <a:ext cx="977900" cy="14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74DBFE-2CAA-2F74-5211-FC5498A56EC1}"/>
              </a:ext>
            </a:extLst>
          </p:cNvPr>
          <p:cNvCxnSpPr>
            <a:cxnSpLocks/>
          </p:cNvCxnSpPr>
          <p:nvPr/>
        </p:nvCxnSpPr>
        <p:spPr>
          <a:xfrm>
            <a:off x="6146800" y="5580063"/>
            <a:ext cx="0" cy="681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272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8" descr="A white board with writing on it&#10;&#10;Description automatically generated">
            <a:extLst>
              <a:ext uri="{FF2B5EF4-FFF2-40B4-BE49-F238E27FC236}">
                <a16:creationId xmlns:a16="http://schemas.microsoft.com/office/drawing/2014/main" id="{4F921F0A-7708-2293-7511-188C6A042294}"/>
              </a:ext>
            </a:extLst>
          </p:cNvPr>
          <p:cNvPicPr>
            <a:picLocks noGrp="1" noChangeAspect="1"/>
          </p:cNvPicPr>
          <p:nvPr>
            <p:ph sz="half" idx="1"/>
          </p:nvPr>
        </p:nvPicPr>
        <p:blipFill>
          <a:blip r:embed="rId3"/>
          <a:stretch>
            <a:fillRect/>
          </a:stretch>
        </p:blipFill>
        <p:spPr>
          <a:xfrm>
            <a:off x="1064911" y="352432"/>
            <a:ext cx="10408541" cy="5855591"/>
          </a:xfrm>
        </p:spPr>
      </p:pic>
      <p:sp>
        <p:nvSpPr>
          <p:cNvPr id="5" name="Date Placeholder 4">
            <a:extLst>
              <a:ext uri="{FF2B5EF4-FFF2-40B4-BE49-F238E27FC236}">
                <a16:creationId xmlns:a16="http://schemas.microsoft.com/office/drawing/2014/main" id="{DF41F6DC-B89E-9970-2FB8-644E1827344D}"/>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D5E82BEC-2AFD-8FDD-CC04-4C655A1A7C4F}"/>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BBDD8762-8A63-1872-F0AB-6879063576A9}"/>
              </a:ext>
            </a:extLst>
          </p:cNvPr>
          <p:cNvSpPr>
            <a:spLocks noGrp="1"/>
          </p:cNvSpPr>
          <p:nvPr>
            <p:ph type="sldNum" sz="quarter" idx="12"/>
          </p:nvPr>
        </p:nvSpPr>
        <p:spPr/>
        <p:txBody>
          <a:bodyPr/>
          <a:lstStyle/>
          <a:p>
            <a:fld id="{E850D903-3B9A-4AE2-8097-5C107B02E311}" type="slidenum">
              <a:rPr lang="en-IN" smtClean="0"/>
              <a:t>46</a:t>
            </a:fld>
            <a:endParaRPr lang="en-IN"/>
          </a:p>
        </p:txBody>
      </p:sp>
    </p:spTree>
    <p:extLst>
      <p:ext uri="{BB962C8B-B14F-4D97-AF65-F5344CB8AC3E}">
        <p14:creationId xmlns:p14="http://schemas.microsoft.com/office/powerpoint/2010/main" val="1372111652"/>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10FD-DA10-862C-1BC6-0C671C5DD72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967F372-0BF2-9B5E-4591-09CE45B070D9}"/>
              </a:ext>
            </a:extLst>
          </p:cNvPr>
          <p:cNvSpPr>
            <a:spLocks noGrp="1"/>
          </p:cNvSpPr>
          <p:nvPr>
            <p:ph sz="half" idx="1"/>
          </p:nvPr>
        </p:nvSpPr>
        <p:spPr/>
        <p:txBody>
          <a:bodyPr/>
          <a:lstStyle/>
          <a:p>
            <a:r>
              <a:rPr lang="en-US"/>
              <a:t>One solution to make a model work across devices</a:t>
            </a:r>
          </a:p>
          <a:p>
            <a:r>
              <a:rPr lang="en-US" b="0" i="0">
                <a:solidFill>
                  <a:srgbClr val="333333"/>
                </a:solidFill>
                <a:effectLst/>
                <a:latin typeface="Helvetica Neue"/>
              </a:rPr>
              <a:t> </a:t>
            </a:r>
            <a:r>
              <a:rPr lang="en-US" b="0" i="0" err="1">
                <a:solidFill>
                  <a:srgbClr val="333333"/>
                </a:solidFill>
                <a:effectLst/>
                <a:latin typeface="Helvetica Neue"/>
              </a:rPr>
              <a:t>NetAdapt</a:t>
            </a:r>
            <a:r>
              <a:rPr lang="en-US" b="0" i="0">
                <a:solidFill>
                  <a:srgbClr val="333333"/>
                </a:solidFill>
                <a:effectLst/>
                <a:latin typeface="Helvetica Neue"/>
              </a:rPr>
              <a:t>, that automatically adapts a pre-trained deep neural network to a mobile platform given a resource budget.</a:t>
            </a:r>
          </a:p>
          <a:p>
            <a:r>
              <a:rPr lang="en-IN">
                <a:hlinkClick r:id="rId2"/>
              </a:rPr>
              <a:t>https://web.mit.edu/netadapt/</a:t>
            </a:r>
            <a:endParaRPr lang="en-US">
              <a:solidFill>
                <a:srgbClr val="333333"/>
              </a:solidFill>
              <a:latin typeface="Helvetica Neue"/>
            </a:endParaRPr>
          </a:p>
          <a:p>
            <a:r>
              <a:rPr lang="en-US">
                <a:solidFill>
                  <a:srgbClr val="333333"/>
                </a:solidFill>
                <a:latin typeface="Helvetica Neue"/>
              </a:rPr>
              <a:t>Add this reference for adaptive models</a:t>
            </a:r>
            <a:endParaRPr lang="en-IN"/>
          </a:p>
        </p:txBody>
      </p:sp>
      <p:sp>
        <p:nvSpPr>
          <p:cNvPr id="4" name="Content Placeholder 3">
            <a:extLst>
              <a:ext uri="{FF2B5EF4-FFF2-40B4-BE49-F238E27FC236}">
                <a16:creationId xmlns:a16="http://schemas.microsoft.com/office/drawing/2014/main" id="{B24B85FF-27A9-589E-6894-1E9F5EF97CDA}"/>
              </a:ext>
            </a:extLst>
          </p:cNvPr>
          <p:cNvSpPr>
            <a:spLocks noGrp="1"/>
          </p:cNvSpPr>
          <p:nvPr>
            <p:ph sz="half" idx="2"/>
          </p:nvPr>
        </p:nvSpPr>
        <p:spPr/>
        <p:txBody>
          <a:bodyPr/>
          <a:lstStyle/>
          <a:p>
            <a:endParaRPr lang="en-IN"/>
          </a:p>
        </p:txBody>
      </p:sp>
      <p:sp>
        <p:nvSpPr>
          <p:cNvPr id="5" name="Date Placeholder 4">
            <a:extLst>
              <a:ext uri="{FF2B5EF4-FFF2-40B4-BE49-F238E27FC236}">
                <a16:creationId xmlns:a16="http://schemas.microsoft.com/office/drawing/2014/main" id="{0C1C6BE4-F0C9-63A3-CEFC-29EB2C7E7ABC}"/>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5DAA6A64-BC76-81B9-D877-ABDC3D945F6E}"/>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4A8A28D2-7B1E-7B83-60C2-3927A2DA6334}"/>
              </a:ext>
            </a:extLst>
          </p:cNvPr>
          <p:cNvSpPr>
            <a:spLocks noGrp="1"/>
          </p:cNvSpPr>
          <p:nvPr>
            <p:ph type="sldNum" sz="quarter" idx="12"/>
          </p:nvPr>
        </p:nvSpPr>
        <p:spPr/>
        <p:txBody>
          <a:bodyPr/>
          <a:lstStyle/>
          <a:p>
            <a:fld id="{E850D903-3B9A-4AE2-8097-5C107B02E311}" type="slidenum">
              <a:rPr lang="en-IN" smtClean="0"/>
              <a:t>47</a:t>
            </a:fld>
            <a:endParaRPr lang="en-IN"/>
          </a:p>
        </p:txBody>
      </p:sp>
    </p:spTree>
    <p:extLst>
      <p:ext uri="{BB962C8B-B14F-4D97-AF65-F5344CB8AC3E}">
        <p14:creationId xmlns:p14="http://schemas.microsoft.com/office/powerpoint/2010/main" val="93243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AC526-2438-67DB-9A33-B8427F2FB419}"/>
              </a:ext>
            </a:extLst>
          </p:cNvPr>
          <p:cNvSpPr>
            <a:spLocks noGrp="1"/>
          </p:cNvSpPr>
          <p:nvPr>
            <p:ph type="title"/>
          </p:nvPr>
        </p:nvSpPr>
        <p:spPr/>
        <p:txBody>
          <a:bodyPr/>
          <a:lstStyle/>
          <a:p>
            <a:r>
              <a:rPr lang="en-US"/>
              <a:t>Observation</a:t>
            </a:r>
            <a:endParaRPr lang="en-IN"/>
          </a:p>
        </p:txBody>
      </p:sp>
      <p:sp>
        <p:nvSpPr>
          <p:cNvPr id="3" name="Content Placeholder 2">
            <a:extLst>
              <a:ext uri="{FF2B5EF4-FFF2-40B4-BE49-F238E27FC236}">
                <a16:creationId xmlns:a16="http://schemas.microsoft.com/office/drawing/2014/main" id="{17D12E43-EDD2-D4D0-E355-02B420A3ED43}"/>
              </a:ext>
            </a:extLst>
          </p:cNvPr>
          <p:cNvSpPr>
            <a:spLocks noGrp="1"/>
          </p:cNvSpPr>
          <p:nvPr>
            <p:ph idx="1"/>
          </p:nvPr>
        </p:nvSpPr>
        <p:spPr/>
        <p:txBody>
          <a:bodyPr/>
          <a:lstStyle/>
          <a:p>
            <a:r>
              <a:rPr lang="en-US"/>
              <a:t>Need for an end-to-end framework</a:t>
            </a:r>
          </a:p>
          <a:p>
            <a:r>
              <a:rPr lang="en-IN"/>
              <a:t>Minerva: disconnect between ML and Arch research</a:t>
            </a:r>
          </a:p>
        </p:txBody>
      </p:sp>
      <p:sp>
        <p:nvSpPr>
          <p:cNvPr id="4" name="Date Placeholder 3">
            <a:extLst>
              <a:ext uri="{FF2B5EF4-FFF2-40B4-BE49-F238E27FC236}">
                <a16:creationId xmlns:a16="http://schemas.microsoft.com/office/drawing/2014/main" id="{D09AD69A-D013-BB57-1581-4468009284B8}"/>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A071A384-F194-5D99-47C7-235257370A7F}"/>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21B2BCB5-8771-170F-FF0B-799FFA7574E7}"/>
              </a:ext>
            </a:extLst>
          </p:cNvPr>
          <p:cNvSpPr>
            <a:spLocks noGrp="1"/>
          </p:cNvSpPr>
          <p:nvPr>
            <p:ph type="sldNum" sz="quarter" idx="12"/>
          </p:nvPr>
        </p:nvSpPr>
        <p:spPr/>
        <p:txBody>
          <a:bodyPr/>
          <a:lstStyle/>
          <a:p>
            <a:fld id="{E850D903-3B9A-4AE2-8097-5C107B02E311}" type="slidenum">
              <a:rPr lang="en-IN" smtClean="0"/>
              <a:t>48</a:t>
            </a:fld>
            <a:endParaRPr lang="en-IN"/>
          </a:p>
        </p:txBody>
      </p:sp>
      <p:pic>
        <p:nvPicPr>
          <p:cNvPr id="7" name="Picture 6">
            <a:extLst>
              <a:ext uri="{FF2B5EF4-FFF2-40B4-BE49-F238E27FC236}">
                <a16:creationId xmlns:a16="http://schemas.microsoft.com/office/drawing/2014/main" id="{639FB2BE-92D2-6121-0998-F966B5913DE6}"/>
              </a:ext>
            </a:extLst>
          </p:cNvPr>
          <p:cNvPicPr>
            <a:picLocks noChangeAspect="1"/>
          </p:cNvPicPr>
          <p:nvPr/>
        </p:nvPicPr>
        <p:blipFill>
          <a:blip r:embed="rId2"/>
          <a:stretch>
            <a:fillRect/>
          </a:stretch>
        </p:blipFill>
        <p:spPr>
          <a:xfrm>
            <a:off x="7730588" y="626115"/>
            <a:ext cx="3524152" cy="3206745"/>
          </a:xfrm>
          <a:prstGeom prst="rect">
            <a:avLst/>
          </a:prstGeom>
        </p:spPr>
      </p:pic>
    </p:spTree>
    <p:extLst>
      <p:ext uri="{BB962C8B-B14F-4D97-AF65-F5344CB8AC3E}">
        <p14:creationId xmlns:p14="http://schemas.microsoft.com/office/powerpoint/2010/main" val="2235621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A4A4-77E1-02E0-DC19-1C04FD5400C8}"/>
              </a:ext>
            </a:extLst>
          </p:cNvPr>
          <p:cNvSpPr>
            <a:spLocks noGrp="1"/>
          </p:cNvSpPr>
          <p:nvPr>
            <p:ph type="title"/>
          </p:nvPr>
        </p:nvSpPr>
        <p:spPr/>
        <p:txBody>
          <a:bodyPr/>
          <a:lstStyle/>
          <a:p>
            <a:r>
              <a:rPr lang="en-US"/>
              <a:t>Need for AI/ML specialized processing</a:t>
            </a:r>
            <a:endParaRPr lang="en-IN"/>
          </a:p>
        </p:txBody>
      </p:sp>
      <p:sp>
        <p:nvSpPr>
          <p:cNvPr id="3" name="Content Placeholder 2">
            <a:extLst>
              <a:ext uri="{FF2B5EF4-FFF2-40B4-BE49-F238E27FC236}">
                <a16:creationId xmlns:a16="http://schemas.microsoft.com/office/drawing/2014/main" id="{C01D9EBC-9BA0-56AC-971A-6BE0C1E825D1}"/>
              </a:ext>
            </a:extLst>
          </p:cNvPr>
          <p:cNvSpPr>
            <a:spLocks noGrp="1"/>
          </p:cNvSpPr>
          <p:nvPr>
            <p:ph sz="half" idx="1"/>
          </p:nvPr>
        </p:nvSpPr>
        <p:spPr/>
        <p:txBody>
          <a:bodyPr>
            <a:normAutofit/>
          </a:bodyPr>
          <a:lstStyle/>
          <a:p>
            <a:r>
              <a:rPr lang="en-US"/>
              <a:t>Some graph from survey papers</a:t>
            </a:r>
          </a:p>
          <a:p>
            <a:pPr lvl="1"/>
            <a:r>
              <a:rPr lang="en-US"/>
              <a:t>Energy efficiency for specialized hardware is 2 to 3 orders of magnitude more efficient than a processor-based solution (computing energy paper)</a:t>
            </a:r>
          </a:p>
          <a:p>
            <a:pPr lvl="1"/>
            <a:r>
              <a:rPr lang="en-US"/>
              <a:t>  </a:t>
            </a:r>
          </a:p>
        </p:txBody>
      </p:sp>
      <p:pic>
        <p:nvPicPr>
          <p:cNvPr id="9" name="Content Placeholder 8">
            <a:extLst>
              <a:ext uri="{FF2B5EF4-FFF2-40B4-BE49-F238E27FC236}">
                <a16:creationId xmlns:a16="http://schemas.microsoft.com/office/drawing/2014/main" id="{C390AFFA-D4D5-549A-F175-CAEA8A5EC3FD}"/>
              </a:ext>
            </a:extLst>
          </p:cNvPr>
          <p:cNvPicPr>
            <a:picLocks noGrp="1" noChangeAspect="1"/>
          </p:cNvPicPr>
          <p:nvPr>
            <p:ph sz="half" idx="2"/>
          </p:nvPr>
        </p:nvPicPr>
        <p:blipFill>
          <a:blip r:embed="rId2"/>
          <a:stretch>
            <a:fillRect/>
          </a:stretch>
        </p:blipFill>
        <p:spPr>
          <a:xfrm>
            <a:off x="5227320" y="1927186"/>
            <a:ext cx="5181600" cy="3697111"/>
          </a:xfrm>
        </p:spPr>
      </p:pic>
      <p:sp>
        <p:nvSpPr>
          <p:cNvPr id="4" name="Date Placeholder 3">
            <a:extLst>
              <a:ext uri="{FF2B5EF4-FFF2-40B4-BE49-F238E27FC236}">
                <a16:creationId xmlns:a16="http://schemas.microsoft.com/office/drawing/2014/main" id="{43738BEF-A403-5A32-03CE-CDDF2DAC0AFD}"/>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29ED40AF-89A7-CE02-6CF1-AA38A2B9E3CD}"/>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08B6AE6C-EAD3-AE94-52BC-4A817F5F7F4E}"/>
              </a:ext>
            </a:extLst>
          </p:cNvPr>
          <p:cNvSpPr>
            <a:spLocks noGrp="1"/>
          </p:cNvSpPr>
          <p:nvPr>
            <p:ph type="sldNum" sz="quarter" idx="12"/>
          </p:nvPr>
        </p:nvSpPr>
        <p:spPr/>
        <p:txBody>
          <a:bodyPr/>
          <a:lstStyle/>
          <a:p>
            <a:fld id="{E850D903-3B9A-4AE2-8097-5C107B02E311}" type="slidenum">
              <a:rPr lang="en-IN" smtClean="0"/>
              <a:t>49</a:t>
            </a:fld>
            <a:endParaRPr lang="en-IN"/>
          </a:p>
        </p:txBody>
      </p:sp>
    </p:spTree>
    <p:extLst>
      <p:ext uri="{BB962C8B-B14F-4D97-AF65-F5344CB8AC3E}">
        <p14:creationId xmlns:p14="http://schemas.microsoft.com/office/powerpoint/2010/main" val="2358152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A2098B-CA2F-5A8F-C2F8-F057D74D14F5}"/>
              </a:ext>
            </a:extLst>
          </p:cNvPr>
          <p:cNvSpPr>
            <a:spLocks noGrp="1"/>
          </p:cNvSpPr>
          <p:nvPr>
            <p:ph type="title"/>
          </p:nvPr>
        </p:nvSpPr>
        <p:spPr>
          <a:xfrm>
            <a:off x="361950" y="280175"/>
            <a:ext cx="10515600" cy="900149"/>
          </a:xfrm>
        </p:spPr>
        <p:txBody>
          <a:bodyPr/>
          <a:lstStyle/>
          <a:p>
            <a:r>
              <a:rPr lang="en-US" b="1"/>
              <a:t>Typical computations for AI/ML</a:t>
            </a:r>
            <a:endParaRPr lang="en-IN" b="1"/>
          </a:p>
        </p:txBody>
      </p:sp>
      <p:pic>
        <p:nvPicPr>
          <p:cNvPr id="8" name="Content Placeholder 7">
            <a:extLst>
              <a:ext uri="{FF2B5EF4-FFF2-40B4-BE49-F238E27FC236}">
                <a16:creationId xmlns:a16="http://schemas.microsoft.com/office/drawing/2014/main" id="{2CEDD9FB-8B09-E0FB-C68F-EC40EF2424E3}"/>
              </a:ext>
            </a:extLst>
          </p:cNvPr>
          <p:cNvPicPr>
            <a:picLocks noGrp="1" noChangeAspect="1"/>
          </p:cNvPicPr>
          <p:nvPr>
            <p:ph sz="half" idx="1"/>
          </p:nvPr>
        </p:nvPicPr>
        <p:blipFill>
          <a:blip r:embed="rId3"/>
          <a:stretch>
            <a:fillRect/>
          </a:stretch>
        </p:blipFill>
        <p:spPr>
          <a:xfrm>
            <a:off x="6572250" y="1517022"/>
            <a:ext cx="4781550" cy="2867025"/>
          </a:xfrm>
        </p:spPr>
      </p:pic>
      <p:sp>
        <p:nvSpPr>
          <p:cNvPr id="10" name="Content Placeholder 9">
            <a:extLst>
              <a:ext uri="{FF2B5EF4-FFF2-40B4-BE49-F238E27FC236}">
                <a16:creationId xmlns:a16="http://schemas.microsoft.com/office/drawing/2014/main" id="{315B3804-FA84-72DF-0AF6-E143A165D602}"/>
              </a:ext>
            </a:extLst>
          </p:cNvPr>
          <p:cNvSpPr>
            <a:spLocks noGrp="1"/>
          </p:cNvSpPr>
          <p:nvPr>
            <p:ph sz="half" idx="2"/>
          </p:nvPr>
        </p:nvSpPr>
        <p:spPr>
          <a:xfrm>
            <a:off x="499730" y="1229920"/>
            <a:ext cx="5520070" cy="5076834"/>
          </a:xfrm>
        </p:spPr>
        <p:txBody>
          <a:bodyPr>
            <a:normAutofit/>
          </a:bodyPr>
          <a:lstStyle/>
          <a:p>
            <a:r>
              <a:rPr lang="en-US"/>
              <a:t>Requires MAC operation for</a:t>
            </a:r>
          </a:p>
          <a:p>
            <a:pPr lvl="1"/>
            <a:r>
              <a:rPr lang="en-US" sz="2800"/>
              <a:t>feature extraction and classification</a:t>
            </a:r>
          </a:p>
          <a:p>
            <a:pPr lvl="1"/>
            <a:r>
              <a:rPr lang="en-US" sz="2800"/>
              <a:t>both of which are highly parallelizable</a:t>
            </a:r>
          </a:p>
          <a:p>
            <a:r>
              <a:rPr lang="en-US"/>
              <a:t>Table along side shows types of instructions and operations required for AI accelerators [1].</a:t>
            </a:r>
          </a:p>
        </p:txBody>
      </p:sp>
      <p:sp>
        <p:nvSpPr>
          <p:cNvPr id="4" name="Date Placeholder 3">
            <a:extLst>
              <a:ext uri="{FF2B5EF4-FFF2-40B4-BE49-F238E27FC236}">
                <a16:creationId xmlns:a16="http://schemas.microsoft.com/office/drawing/2014/main" id="{39D06271-4E66-A615-C1B0-2599FC312A2F}"/>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AD523379-97DE-F3E0-1257-B0F1DD5ECB1A}"/>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C3DE5954-8C6C-6BB6-EED4-E08429366BB6}"/>
              </a:ext>
            </a:extLst>
          </p:cNvPr>
          <p:cNvSpPr>
            <a:spLocks noGrp="1"/>
          </p:cNvSpPr>
          <p:nvPr>
            <p:ph type="sldNum" sz="quarter" idx="12"/>
          </p:nvPr>
        </p:nvSpPr>
        <p:spPr/>
        <p:txBody>
          <a:bodyPr/>
          <a:lstStyle/>
          <a:p>
            <a:fld id="{E850D903-3B9A-4AE2-8097-5C107B02E311}" type="slidenum">
              <a:rPr lang="en-IN" smtClean="0"/>
              <a:t>5</a:t>
            </a:fld>
            <a:endParaRPr lang="en-IN"/>
          </a:p>
        </p:txBody>
      </p:sp>
      <p:sp>
        <p:nvSpPr>
          <p:cNvPr id="2" name="TextBox 1">
            <a:extLst>
              <a:ext uri="{FF2B5EF4-FFF2-40B4-BE49-F238E27FC236}">
                <a16:creationId xmlns:a16="http://schemas.microsoft.com/office/drawing/2014/main" id="{3E7E8785-23BA-E49A-BFF3-2FFDE22B8991}"/>
              </a:ext>
            </a:extLst>
          </p:cNvPr>
          <p:cNvSpPr txBox="1"/>
          <p:nvPr/>
        </p:nvSpPr>
        <p:spPr>
          <a:xfrm>
            <a:off x="755073" y="5937422"/>
            <a:ext cx="10598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1. AI Accelerator on IBM </a:t>
            </a:r>
            <a:r>
              <a:rPr lang="en-US" err="1">
                <a:ea typeface="+mn-lt"/>
                <a:cs typeface="+mn-lt"/>
              </a:rPr>
              <a:t>Telum</a:t>
            </a:r>
            <a:r>
              <a:rPr lang="en-US">
                <a:ea typeface="+mn-lt"/>
                <a:cs typeface="+mn-lt"/>
              </a:rPr>
              <a:t> Processor [2022], </a:t>
            </a:r>
            <a:r>
              <a:rPr lang="en-US" err="1">
                <a:ea typeface="+mn-lt"/>
                <a:cs typeface="+mn-lt"/>
              </a:rPr>
              <a:t>Lichtenau</a:t>
            </a:r>
            <a:r>
              <a:rPr lang="en-US">
                <a:ea typeface="+mn-lt"/>
                <a:cs typeface="+mn-lt"/>
              </a:rPr>
              <a:t> et el.</a:t>
            </a:r>
            <a:endParaRPr lang="en-US"/>
          </a:p>
        </p:txBody>
      </p:sp>
      <p:sp>
        <p:nvSpPr>
          <p:cNvPr id="3" name="TextBox 2">
            <a:extLst>
              <a:ext uri="{FF2B5EF4-FFF2-40B4-BE49-F238E27FC236}">
                <a16:creationId xmlns:a16="http://schemas.microsoft.com/office/drawing/2014/main" id="{53BCBE6B-1140-E1AD-31F0-DA06E80FB1AD}"/>
              </a:ext>
            </a:extLst>
          </p:cNvPr>
          <p:cNvSpPr txBox="1"/>
          <p:nvPr/>
        </p:nvSpPr>
        <p:spPr>
          <a:xfrm>
            <a:off x="838200" y="5037876"/>
            <a:ext cx="10515600" cy="578882"/>
          </a:xfrm>
          <a:prstGeom prst="roundRect">
            <a:avLst/>
          </a:prstGeom>
          <a:solidFill>
            <a:schemeClr val="accent4">
              <a:lumMod val="20000"/>
              <a:lumOff val="80000"/>
            </a:schemeClr>
          </a:solidFill>
          <a:ln>
            <a:solidFill>
              <a:schemeClr val="tx1"/>
            </a:solidFill>
          </a:ln>
        </p:spPr>
        <p:txBody>
          <a:bodyPr wrap="square" rtlCol="0">
            <a:spAutoFit/>
          </a:bodyPr>
          <a:lstStyle/>
          <a:p>
            <a:pPr algn="ctr"/>
            <a:r>
              <a:rPr lang="en-IN" sz="2800"/>
              <a:t>These operations are not computationally complex but data intensive</a:t>
            </a:r>
          </a:p>
        </p:txBody>
      </p:sp>
    </p:spTree>
    <p:extLst>
      <p:ext uri="{BB962C8B-B14F-4D97-AF65-F5344CB8AC3E}">
        <p14:creationId xmlns:p14="http://schemas.microsoft.com/office/powerpoint/2010/main" val="316947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7D9CF-5A04-55FD-BD8F-51D598584287}"/>
              </a:ext>
            </a:extLst>
          </p:cNvPr>
          <p:cNvSpPr>
            <a:spLocks noGrp="1"/>
          </p:cNvSpPr>
          <p:nvPr>
            <p:ph type="title"/>
          </p:nvPr>
        </p:nvSpPr>
        <p:spPr/>
        <p:txBody>
          <a:bodyPr/>
          <a:lstStyle/>
          <a:p>
            <a:endParaRPr lang="en-IN"/>
          </a:p>
        </p:txBody>
      </p:sp>
      <p:sp>
        <p:nvSpPr>
          <p:cNvPr id="12" name="Content Placeholder 11">
            <a:extLst>
              <a:ext uri="{FF2B5EF4-FFF2-40B4-BE49-F238E27FC236}">
                <a16:creationId xmlns:a16="http://schemas.microsoft.com/office/drawing/2014/main" id="{EE9F6955-BAD6-A6FD-8046-956649071234}"/>
              </a:ext>
            </a:extLst>
          </p:cNvPr>
          <p:cNvSpPr>
            <a:spLocks noGrp="1"/>
          </p:cNvSpPr>
          <p:nvPr>
            <p:ph sz="half" idx="1"/>
          </p:nvPr>
        </p:nvSpPr>
        <p:spPr/>
        <p:txBody>
          <a:bodyPr>
            <a:normAutofit fontScale="77500" lnSpcReduction="20000"/>
          </a:bodyPr>
          <a:lstStyle/>
          <a:p>
            <a:r>
              <a:rPr lang="en-US"/>
              <a:t>2014 = 1 -10 billion parameters (DNN,CNN) </a:t>
            </a:r>
          </a:p>
          <a:p>
            <a:r>
              <a:rPr lang="en-US"/>
              <a:t>If 1 parameter is 64 bits</a:t>
            </a:r>
          </a:p>
          <a:p>
            <a:r>
              <a:rPr lang="en-US"/>
              <a:t>= 8GB</a:t>
            </a:r>
          </a:p>
          <a:p>
            <a:r>
              <a:rPr lang="en-US"/>
              <a:t>2022 = 540 billion parameters</a:t>
            </a:r>
          </a:p>
          <a:p>
            <a:r>
              <a:rPr lang="en-US"/>
              <a:t>=4320 GB ~ 4 TB</a:t>
            </a:r>
          </a:p>
          <a:p>
            <a:r>
              <a:rPr lang="en-US"/>
              <a:t>2032 ~ 10s of trillion of parameters ~ 24 TB…</a:t>
            </a:r>
          </a:p>
          <a:p>
            <a:r>
              <a:rPr lang="en-US"/>
              <a:t>Only talk about parameters, -- memory size can depend on the model precision. (1bit- 64 bits)</a:t>
            </a:r>
          </a:p>
          <a:p>
            <a:r>
              <a:rPr lang="en-US">
                <a:hlinkClick r:id="rId2"/>
              </a:rPr>
              <a:t>https://ai.googleblog.com/2022/04/pathways-language-model-palm-scaling-to.html</a:t>
            </a:r>
            <a:endParaRPr lang="en-US"/>
          </a:p>
          <a:p>
            <a:endParaRPr lang="en-US"/>
          </a:p>
        </p:txBody>
      </p:sp>
      <p:pic>
        <p:nvPicPr>
          <p:cNvPr id="10" name="Content Placeholder 9">
            <a:extLst>
              <a:ext uri="{FF2B5EF4-FFF2-40B4-BE49-F238E27FC236}">
                <a16:creationId xmlns:a16="http://schemas.microsoft.com/office/drawing/2014/main" id="{4444DD0C-A75D-6CFD-7CF7-82AC57E0019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982321"/>
            <a:ext cx="5181600" cy="1962995"/>
          </a:xfrm>
        </p:spPr>
      </p:pic>
      <p:sp>
        <p:nvSpPr>
          <p:cNvPr id="5" name="Date Placeholder 4">
            <a:extLst>
              <a:ext uri="{FF2B5EF4-FFF2-40B4-BE49-F238E27FC236}">
                <a16:creationId xmlns:a16="http://schemas.microsoft.com/office/drawing/2014/main" id="{B19B849C-691C-3D82-3CDB-8DF31C8AA034}"/>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6495045C-89D0-02E5-4243-B238D29F8A76}"/>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8AEF2CBA-5054-A926-A1FE-EBA8760678F7}"/>
              </a:ext>
            </a:extLst>
          </p:cNvPr>
          <p:cNvSpPr>
            <a:spLocks noGrp="1"/>
          </p:cNvSpPr>
          <p:nvPr>
            <p:ph type="sldNum" sz="quarter" idx="12"/>
          </p:nvPr>
        </p:nvSpPr>
        <p:spPr/>
        <p:txBody>
          <a:bodyPr/>
          <a:lstStyle/>
          <a:p>
            <a:fld id="{E850D903-3B9A-4AE2-8097-5C107B02E311}" type="slidenum">
              <a:rPr lang="en-IN" smtClean="0"/>
              <a:t>50</a:t>
            </a:fld>
            <a:endParaRPr lang="en-IN"/>
          </a:p>
        </p:txBody>
      </p:sp>
    </p:spTree>
    <p:extLst>
      <p:ext uri="{BB962C8B-B14F-4D97-AF65-F5344CB8AC3E}">
        <p14:creationId xmlns:p14="http://schemas.microsoft.com/office/powerpoint/2010/main" val="1032454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70CC-6D3A-01F9-9C07-3FEDDC2AB302}"/>
              </a:ext>
            </a:extLst>
          </p:cNvPr>
          <p:cNvSpPr>
            <a:spLocks noGrp="1"/>
          </p:cNvSpPr>
          <p:nvPr>
            <p:ph type="title"/>
          </p:nvPr>
        </p:nvSpPr>
        <p:spPr/>
        <p:txBody>
          <a:bodyPr/>
          <a:lstStyle/>
          <a:p>
            <a:r>
              <a:rPr lang="en-IN">
                <a:cs typeface="Calibri Light"/>
              </a:rPr>
              <a:t>Types of Accelerators</a:t>
            </a:r>
            <a:endParaRPr lang="en-IN"/>
          </a:p>
        </p:txBody>
      </p:sp>
      <p:sp>
        <p:nvSpPr>
          <p:cNvPr id="3" name="Content Placeholder 2">
            <a:extLst>
              <a:ext uri="{FF2B5EF4-FFF2-40B4-BE49-F238E27FC236}">
                <a16:creationId xmlns:a16="http://schemas.microsoft.com/office/drawing/2014/main" id="{5C1D40C8-FA3A-A190-C30B-B1E84F402654}"/>
              </a:ext>
            </a:extLst>
          </p:cNvPr>
          <p:cNvSpPr>
            <a:spLocks noGrp="1"/>
          </p:cNvSpPr>
          <p:nvPr>
            <p:ph sz="half" idx="1"/>
          </p:nvPr>
        </p:nvSpPr>
        <p:spPr/>
        <p:txBody>
          <a:bodyPr vert="horz" lIns="91440" tIns="45720" rIns="91440" bIns="45720" rtlCol="0" anchor="t">
            <a:normAutofit/>
          </a:bodyPr>
          <a:lstStyle/>
          <a:p>
            <a:pPr lvl="1"/>
            <a:r>
              <a:rPr lang="en-US" sz="1800">
                <a:ea typeface="+mn-lt"/>
                <a:cs typeface="+mn-lt"/>
              </a:rPr>
              <a:t>Based on Processing</a:t>
            </a:r>
            <a:endParaRPr lang="en-US"/>
          </a:p>
          <a:p>
            <a:pPr lvl="2"/>
            <a:r>
              <a:rPr lang="en-US" sz="1400">
                <a:ea typeface="+mn-lt"/>
                <a:cs typeface="+mn-lt"/>
              </a:rPr>
              <a:t>Temporal v/s Spatial</a:t>
            </a:r>
          </a:p>
          <a:p>
            <a:pPr lvl="1"/>
            <a:r>
              <a:rPr lang="en-US" sz="1800">
                <a:ea typeface="+mn-lt"/>
                <a:cs typeface="+mn-lt"/>
              </a:rPr>
              <a:t>Based on technology</a:t>
            </a:r>
            <a:endParaRPr lang="en-US" sz="1800">
              <a:cs typeface="Calibri"/>
            </a:endParaRPr>
          </a:p>
          <a:p>
            <a:pPr lvl="2"/>
            <a:r>
              <a:rPr lang="en-US" sz="1400">
                <a:ea typeface="+mn-lt"/>
                <a:cs typeface="+mn-lt"/>
              </a:rPr>
              <a:t>Neuromorphic</a:t>
            </a:r>
            <a:endParaRPr lang="en-US" sz="1400">
              <a:ea typeface="+mn-lt"/>
              <a:cs typeface="Calibri"/>
            </a:endParaRPr>
          </a:p>
          <a:p>
            <a:pPr lvl="2"/>
            <a:r>
              <a:rPr lang="en-US" sz="1400">
                <a:ea typeface="+mn-lt"/>
                <a:cs typeface="+mn-lt"/>
              </a:rPr>
              <a:t>PIM</a:t>
            </a:r>
            <a:endParaRPr lang="en-US" sz="1400">
              <a:cs typeface="Calibri"/>
            </a:endParaRPr>
          </a:p>
          <a:p>
            <a:pPr lvl="1"/>
            <a:r>
              <a:rPr lang="en-US" sz="1400">
                <a:ea typeface="+mn-lt"/>
                <a:cs typeface="+mn-lt"/>
              </a:rPr>
              <a:t>Training vs inference</a:t>
            </a:r>
            <a:endParaRPr lang="en-US" sz="1400">
              <a:cs typeface="Calibri"/>
            </a:endParaRPr>
          </a:p>
          <a:p>
            <a:pPr lvl="2"/>
            <a:r>
              <a:rPr lang="en-US" sz="1400">
                <a:ea typeface="+mn-lt"/>
                <a:cs typeface="+mn-lt"/>
              </a:rPr>
              <a:t>Training - TPU 2, 3 and 4| GPUs</a:t>
            </a:r>
            <a:endParaRPr lang="en-US" sz="1400">
              <a:cs typeface="Calibri"/>
            </a:endParaRPr>
          </a:p>
          <a:p>
            <a:pPr lvl="2"/>
            <a:r>
              <a:rPr lang="en-US" sz="1400">
                <a:ea typeface="+mn-lt"/>
                <a:cs typeface="+mn-lt"/>
              </a:rPr>
              <a:t>Inference - TPU 1 and TPU v4i</a:t>
            </a:r>
            <a:endParaRPr lang="en-US" sz="1400">
              <a:cs typeface="Calibri"/>
            </a:endParaRPr>
          </a:p>
          <a:p>
            <a:endParaRPr lang="en-IN"/>
          </a:p>
        </p:txBody>
      </p:sp>
      <p:sp>
        <p:nvSpPr>
          <p:cNvPr id="4" name="Content Placeholder 3">
            <a:extLst>
              <a:ext uri="{FF2B5EF4-FFF2-40B4-BE49-F238E27FC236}">
                <a16:creationId xmlns:a16="http://schemas.microsoft.com/office/drawing/2014/main" id="{DB10D5F4-A1D4-11FB-13B9-8AEB8BAF2D3D}"/>
              </a:ext>
            </a:extLst>
          </p:cNvPr>
          <p:cNvSpPr>
            <a:spLocks noGrp="1"/>
          </p:cNvSpPr>
          <p:nvPr>
            <p:ph sz="half" idx="2"/>
          </p:nvPr>
        </p:nvSpPr>
        <p:spPr/>
        <p:txBody>
          <a:bodyPr/>
          <a:lstStyle/>
          <a:p>
            <a:r>
              <a:rPr lang="en-US"/>
              <a:t>ISA extensions</a:t>
            </a:r>
          </a:p>
          <a:p>
            <a:pPr lvl="1"/>
            <a:r>
              <a:rPr lang="en-US"/>
              <a:t>GPU, TPU, AI –RISC</a:t>
            </a:r>
          </a:p>
          <a:p>
            <a:r>
              <a:rPr lang="en-US"/>
              <a:t>Data type</a:t>
            </a:r>
          </a:p>
          <a:p>
            <a:endParaRPr lang="en-US"/>
          </a:p>
        </p:txBody>
      </p:sp>
      <p:sp>
        <p:nvSpPr>
          <p:cNvPr id="5" name="Date Placeholder 4">
            <a:extLst>
              <a:ext uri="{FF2B5EF4-FFF2-40B4-BE49-F238E27FC236}">
                <a16:creationId xmlns:a16="http://schemas.microsoft.com/office/drawing/2014/main" id="{EDFA50F5-58A3-1C8F-68EF-CD3664B35021}"/>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568E2FE9-B2E5-BC28-D111-7355E904300F}"/>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E061E8E9-C07F-D945-A9BA-31AA8AFB1493}"/>
              </a:ext>
            </a:extLst>
          </p:cNvPr>
          <p:cNvSpPr>
            <a:spLocks noGrp="1"/>
          </p:cNvSpPr>
          <p:nvPr>
            <p:ph type="sldNum" sz="quarter" idx="12"/>
          </p:nvPr>
        </p:nvSpPr>
        <p:spPr/>
        <p:txBody>
          <a:bodyPr/>
          <a:lstStyle/>
          <a:p>
            <a:fld id="{E850D903-3B9A-4AE2-8097-5C107B02E311}" type="slidenum">
              <a:rPr lang="en-IN" smtClean="0"/>
              <a:t>51</a:t>
            </a:fld>
            <a:endParaRPr lang="en-IN"/>
          </a:p>
        </p:txBody>
      </p:sp>
    </p:spTree>
    <p:extLst>
      <p:ext uri="{BB962C8B-B14F-4D97-AF65-F5344CB8AC3E}">
        <p14:creationId xmlns:p14="http://schemas.microsoft.com/office/powerpoint/2010/main" val="2583936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5801D-8F84-D906-1D12-DAD2445F5B28}"/>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cs typeface="Calibri Light"/>
              </a:rPr>
              <a:t>Power optimization in memristor</a:t>
            </a:r>
            <a:endParaRPr lang="en-US" sz="4000">
              <a:solidFill>
                <a:srgbClr val="FFFFFF"/>
              </a:solidFill>
            </a:endParaRPr>
          </a:p>
        </p:txBody>
      </p:sp>
      <p:sp>
        <p:nvSpPr>
          <p:cNvPr id="3" name="Content Placeholder 2">
            <a:extLst>
              <a:ext uri="{FF2B5EF4-FFF2-40B4-BE49-F238E27FC236}">
                <a16:creationId xmlns:a16="http://schemas.microsoft.com/office/drawing/2014/main" id="{FAB6F974-655B-1D5D-54D7-EC0EE9AAA3AF}"/>
              </a:ext>
            </a:extLst>
          </p:cNvPr>
          <p:cNvSpPr>
            <a:spLocks noGrp="1"/>
          </p:cNvSpPr>
          <p:nvPr>
            <p:ph sz="half" idx="1"/>
          </p:nvPr>
        </p:nvSpPr>
        <p:spPr>
          <a:xfrm>
            <a:off x="4380855" y="1412489"/>
            <a:ext cx="3427283" cy="4363844"/>
          </a:xfrm>
        </p:spPr>
        <p:txBody>
          <a:bodyPr vert="horz" lIns="91440" tIns="45720" rIns="91440" bIns="45720" rtlCol="0">
            <a:normAutofit/>
          </a:bodyPr>
          <a:lstStyle/>
          <a:p>
            <a:endParaRPr lang="en-US" sz="700">
              <a:cs typeface="Calibri"/>
            </a:endParaRPr>
          </a:p>
          <a:p>
            <a:r>
              <a:rPr lang="en-US" sz="700">
                <a:ea typeface="+mn-lt"/>
                <a:cs typeface="+mn-lt"/>
              </a:rPr>
              <a:t>in order to be able to improve a DNN model with the help of pruning and quantization, it can be turned into an optimization problem. ADMM is an optimization method that turns the following problem into two optimization problems and reports the final solution by repeating the solution of these two problems. </a:t>
            </a:r>
            <a:endParaRPr lang="en-US" sz="700">
              <a:cs typeface="Calibri"/>
            </a:endParaRPr>
          </a:p>
          <a:p>
            <a:r>
              <a:rPr lang="en-US" sz="700">
                <a:ea typeface="+mn-lt"/>
                <a:cs typeface="+mn-lt"/>
              </a:rPr>
              <a:t>Min F(x) + G(z) </a:t>
            </a:r>
            <a:endParaRPr lang="en-US" sz="700">
              <a:cs typeface="Calibri"/>
            </a:endParaRPr>
          </a:p>
          <a:p>
            <a:r>
              <a:rPr lang="en-US" sz="700">
                <a:ea typeface="+mn-lt"/>
                <a:cs typeface="+mn-lt"/>
              </a:rPr>
              <a:t>{</a:t>
            </a:r>
            <a:r>
              <a:rPr lang="en-US" sz="700" err="1">
                <a:ea typeface="+mn-lt"/>
                <a:cs typeface="+mn-lt"/>
              </a:rPr>
              <a:t>x,z</a:t>
            </a:r>
            <a:r>
              <a:rPr lang="en-US" sz="700">
                <a:ea typeface="+mn-lt"/>
                <a:cs typeface="+mn-lt"/>
              </a:rPr>
              <a:t>} s.t x=z </a:t>
            </a:r>
            <a:endParaRPr lang="en-US" sz="700">
              <a:cs typeface="Calibri"/>
            </a:endParaRPr>
          </a:p>
          <a:p>
            <a:r>
              <a:rPr lang="en-US" sz="700">
                <a:ea typeface="+mn-lt"/>
                <a:cs typeface="+mn-lt"/>
              </a:rPr>
              <a:t>ADMM can be used to solve DNN optimization problem. For this purpose, the functions F and G are introduced as follows: </a:t>
            </a:r>
            <a:endParaRPr lang="en-US" sz="700">
              <a:cs typeface="Calibri"/>
            </a:endParaRPr>
          </a:p>
          <a:p>
            <a:r>
              <a:rPr lang="en-US" sz="700">
                <a:ea typeface="+mn-lt"/>
                <a:cs typeface="+mn-lt"/>
              </a:rPr>
              <a:t>min F( {</a:t>
            </a:r>
            <a:r>
              <a:rPr lang="en-US" sz="700" err="1">
                <a:ea typeface="+mn-lt"/>
                <a:cs typeface="+mn-lt"/>
              </a:rPr>
              <a:t>w</a:t>
            </a:r>
            <a:r>
              <a:rPr lang="en-US" sz="700" baseline="-25000" err="1">
                <a:ea typeface="+mn-lt"/>
                <a:cs typeface="+mn-lt"/>
              </a:rPr>
              <a:t>i</a:t>
            </a:r>
            <a:r>
              <a:rPr lang="en-US" sz="700">
                <a:ea typeface="+mn-lt"/>
                <a:cs typeface="+mn-lt"/>
              </a:rPr>
              <a:t>}</a:t>
            </a:r>
            <a:r>
              <a:rPr lang="en-US" sz="700" baseline="30000">
                <a:ea typeface="+mn-lt"/>
                <a:cs typeface="+mn-lt"/>
              </a:rPr>
              <a:t>N</a:t>
            </a:r>
            <a:r>
              <a:rPr lang="en-US" sz="700" baseline="-25000">
                <a:ea typeface="+mn-lt"/>
                <a:cs typeface="+mn-lt"/>
              </a:rPr>
              <a:t>i=1</a:t>
            </a:r>
            <a:r>
              <a:rPr lang="en-US" sz="700">
                <a:ea typeface="+mn-lt"/>
                <a:cs typeface="+mn-lt"/>
              </a:rPr>
              <a:t> , {b</a:t>
            </a:r>
            <a:r>
              <a:rPr lang="en-US" sz="700" baseline="-25000">
                <a:ea typeface="+mn-lt"/>
                <a:cs typeface="+mn-lt"/>
              </a:rPr>
              <a:t>i</a:t>
            </a:r>
            <a:r>
              <a:rPr lang="en-US" sz="700">
                <a:ea typeface="+mn-lt"/>
                <a:cs typeface="+mn-lt"/>
              </a:rPr>
              <a:t>}</a:t>
            </a:r>
            <a:r>
              <a:rPr lang="en-US" sz="700" baseline="30000">
                <a:ea typeface="+mn-lt"/>
                <a:cs typeface="+mn-lt"/>
              </a:rPr>
              <a:t>N</a:t>
            </a:r>
            <a:r>
              <a:rPr lang="en-US" sz="700" baseline="-25000">
                <a:ea typeface="+mn-lt"/>
                <a:cs typeface="+mn-lt"/>
              </a:rPr>
              <a:t>i=1</a:t>
            </a:r>
            <a:r>
              <a:rPr lang="en-US" sz="700">
                <a:ea typeface="+mn-lt"/>
                <a:cs typeface="+mn-lt"/>
              </a:rPr>
              <a:t>) , W</a:t>
            </a:r>
            <a:r>
              <a:rPr lang="en-US" sz="700" baseline="-25000">
                <a:ea typeface="+mn-lt"/>
                <a:cs typeface="+mn-lt"/>
              </a:rPr>
              <a:t>i </a:t>
            </a:r>
            <a:r>
              <a:rPr lang="en-US" sz="700">
                <a:ea typeface="+mn-lt"/>
                <a:cs typeface="+mn-lt"/>
              </a:rPr>
              <a:t>ꞓ P</a:t>
            </a:r>
            <a:r>
              <a:rPr lang="en-US" sz="700" baseline="-25000">
                <a:ea typeface="+mn-lt"/>
                <a:cs typeface="+mn-lt"/>
              </a:rPr>
              <a:t>i </a:t>
            </a:r>
            <a:r>
              <a:rPr lang="en-US" sz="700">
                <a:ea typeface="+mn-lt"/>
                <a:cs typeface="+mn-lt"/>
              </a:rPr>
              <a:t>,</a:t>
            </a:r>
            <a:r>
              <a:rPr lang="en-US" sz="700" baseline="-25000">
                <a:ea typeface="+mn-lt"/>
                <a:cs typeface="+mn-lt"/>
              </a:rPr>
              <a:t> </a:t>
            </a:r>
            <a:r>
              <a:rPr lang="en-US" sz="700">
                <a:ea typeface="+mn-lt"/>
                <a:cs typeface="+mn-lt"/>
              </a:rPr>
              <a:t>b</a:t>
            </a:r>
            <a:r>
              <a:rPr lang="en-US" sz="700" baseline="-25000">
                <a:ea typeface="+mn-lt"/>
                <a:cs typeface="+mn-lt"/>
              </a:rPr>
              <a:t>i </a:t>
            </a:r>
            <a:r>
              <a:rPr lang="en-US" sz="700">
                <a:ea typeface="+mn-lt"/>
                <a:cs typeface="+mn-lt"/>
              </a:rPr>
              <a:t>ꞓ Q</a:t>
            </a:r>
            <a:r>
              <a:rPr lang="en-US" sz="700" baseline="-25000">
                <a:ea typeface="+mn-lt"/>
                <a:cs typeface="+mn-lt"/>
              </a:rPr>
              <a:t>i</a:t>
            </a:r>
            <a:r>
              <a:rPr lang="en-US" sz="700">
                <a:ea typeface="+mn-lt"/>
                <a:cs typeface="+mn-lt"/>
              </a:rPr>
              <a:t> </a:t>
            </a:r>
            <a:endParaRPr lang="en-US" sz="700">
              <a:cs typeface="Calibri"/>
            </a:endParaRPr>
          </a:p>
          <a:p>
            <a:r>
              <a:rPr lang="en-US" sz="700">
                <a:ea typeface="+mn-lt"/>
                <a:cs typeface="+mn-lt"/>
              </a:rPr>
              <a:t>{</a:t>
            </a:r>
            <a:r>
              <a:rPr lang="en-US" sz="700" err="1">
                <a:ea typeface="+mn-lt"/>
                <a:cs typeface="+mn-lt"/>
              </a:rPr>
              <a:t>w</a:t>
            </a:r>
            <a:r>
              <a:rPr lang="en-US" sz="700" baseline="-25000" err="1">
                <a:ea typeface="+mn-lt"/>
                <a:cs typeface="+mn-lt"/>
              </a:rPr>
              <a:t>i</a:t>
            </a:r>
            <a:r>
              <a:rPr lang="en-US" sz="700">
                <a:ea typeface="+mn-lt"/>
                <a:cs typeface="+mn-lt"/>
              </a:rPr>
              <a:t>},{</a:t>
            </a:r>
            <a:r>
              <a:rPr lang="en-US" sz="700" err="1">
                <a:ea typeface="+mn-lt"/>
                <a:cs typeface="+mn-lt"/>
              </a:rPr>
              <a:t>w</a:t>
            </a:r>
            <a:r>
              <a:rPr lang="en-US" sz="700" baseline="-25000" err="1">
                <a:ea typeface="+mn-lt"/>
                <a:cs typeface="+mn-lt"/>
              </a:rPr>
              <a:t>i</a:t>
            </a:r>
            <a:r>
              <a:rPr lang="en-US" sz="700">
                <a:ea typeface="+mn-lt"/>
                <a:cs typeface="+mn-lt"/>
              </a:rPr>
              <a:t>}  </a:t>
            </a:r>
            <a:endParaRPr lang="en-US" sz="700">
              <a:cs typeface="Calibri"/>
            </a:endParaRPr>
          </a:p>
          <a:p>
            <a:r>
              <a:rPr lang="en-US" sz="700">
                <a:ea typeface="+mn-lt"/>
                <a:cs typeface="+mn-lt"/>
              </a:rPr>
              <a:t>The set Pi is a Pruning set whose members have a small number of non-zero elements. </a:t>
            </a:r>
            <a:endParaRPr lang="en-US" sz="700">
              <a:cs typeface="Calibri"/>
            </a:endParaRPr>
          </a:p>
          <a:p>
            <a:r>
              <a:rPr lang="en-US" sz="700">
                <a:ea typeface="+mn-lt"/>
                <a:cs typeface="+mn-lt"/>
              </a:rPr>
              <a:t>P</a:t>
            </a:r>
            <a:r>
              <a:rPr lang="en-US" sz="700" baseline="-25000">
                <a:ea typeface="+mn-lt"/>
                <a:cs typeface="+mn-lt"/>
              </a:rPr>
              <a:t>i</a:t>
            </a:r>
            <a:r>
              <a:rPr lang="en-US" sz="700">
                <a:ea typeface="+mn-lt"/>
                <a:cs typeface="+mn-lt"/>
              </a:rPr>
              <a:t> = { </a:t>
            </a:r>
            <a:r>
              <a:rPr lang="en-US" sz="700" err="1">
                <a:ea typeface="+mn-lt"/>
                <a:cs typeface="+mn-lt"/>
              </a:rPr>
              <a:t>w</a:t>
            </a:r>
            <a:r>
              <a:rPr lang="en-US" sz="700" baseline="-25000" err="1">
                <a:ea typeface="+mn-lt"/>
                <a:cs typeface="+mn-lt"/>
              </a:rPr>
              <a:t>i</a:t>
            </a:r>
            <a:r>
              <a:rPr lang="en-US" sz="700" baseline="-25000">
                <a:ea typeface="+mn-lt"/>
                <a:cs typeface="+mn-lt"/>
              </a:rPr>
              <a:t> </a:t>
            </a:r>
            <a:r>
              <a:rPr lang="en-US" sz="700">
                <a:ea typeface="+mn-lt"/>
                <a:cs typeface="+mn-lt"/>
              </a:rPr>
              <a:t>|  The number of non-zero elements of </a:t>
            </a:r>
            <a:r>
              <a:rPr lang="en-US" sz="700" err="1">
                <a:ea typeface="+mn-lt"/>
                <a:cs typeface="+mn-lt"/>
              </a:rPr>
              <a:t>Wa</a:t>
            </a:r>
            <a:r>
              <a:rPr lang="en-US" sz="700">
                <a:ea typeface="+mn-lt"/>
                <a:cs typeface="+mn-lt"/>
              </a:rPr>
              <a:t>&lt; </a:t>
            </a:r>
            <a:r>
              <a:rPr lang="en-US" sz="700" err="1">
                <a:ea typeface="+mn-lt"/>
                <a:cs typeface="+mn-lt"/>
              </a:rPr>
              <a:t>ALPHAa</a:t>
            </a:r>
            <a:r>
              <a:rPr lang="en-US" sz="700">
                <a:ea typeface="+mn-lt"/>
                <a:cs typeface="+mn-lt"/>
              </a:rPr>
              <a:t>}  </a:t>
            </a:r>
            <a:endParaRPr lang="en-US" sz="700">
              <a:cs typeface="Calibri"/>
            </a:endParaRPr>
          </a:p>
          <a:p>
            <a:r>
              <a:rPr lang="en-US" sz="700" err="1">
                <a:ea typeface="+mn-lt"/>
                <a:cs typeface="+mn-lt"/>
              </a:rPr>
              <a:t>وQi</a:t>
            </a:r>
            <a:r>
              <a:rPr lang="en-US" sz="700">
                <a:ea typeface="+mn-lt"/>
                <a:cs typeface="+mn-lt"/>
              </a:rPr>
              <a:t> is the quantization set. </a:t>
            </a:r>
            <a:endParaRPr lang="en-US" sz="700">
              <a:cs typeface="Calibri"/>
            </a:endParaRPr>
          </a:p>
          <a:p>
            <a:r>
              <a:rPr lang="en-US" sz="700">
                <a:ea typeface="+mn-lt"/>
                <a:cs typeface="+mn-lt"/>
              </a:rPr>
              <a:t>Q</a:t>
            </a:r>
            <a:r>
              <a:rPr lang="en-US" sz="700" baseline="-25000">
                <a:ea typeface="+mn-lt"/>
                <a:cs typeface="+mn-lt"/>
              </a:rPr>
              <a:t>i</a:t>
            </a:r>
            <a:r>
              <a:rPr lang="en-US" sz="700">
                <a:ea typeface="+mn-lt"/>
                <a:cs typeface="+mn-lt"/>
              </a:rPr>
              <a:t> = { </a:t>
            </a:r>
            <a:r>
              <a:rPr lang="en-US" sz="700" err="1">
                <a:ea typeface="+mn-lt"/>
                <a:cs typeface="+mn-lt"/>
              </a:rPr>
              <a:t>w</a:t>
            </a:r>
            <a:r>
              <a:rPr lang="en-US" sz="700" baseline="-25000" err="1">
                <a:ea typeface="+mn-lt"/>
                <a:cs typeface="+mn-lt"/>
              </a:rPr>
              <a:t>i</a:t>
            </a:r>
            <a:r>
              <a:rPr lang="en-US" sz="700">
                <a:ea typeface="+mn-lt"/>
                <a:cs typeface="+mn-lt"/>
              </a:rPr>
              <a:t> | Every element of W is only in set D } </a:t>
            </a:r>
            <a:endParaRPr lang="en-US" sz="700">
              <a:cs typeface="Calibri"/>
            </a:endParaRPr>
          </a:p>
          <a:p>
            <a:r>
              <a:rPr lang="en-US" sz="700">
                <a:ea typeface="+mn-lt"/>
                <a:cs typeface="+mn-lt"/>
              </a:rPr>
              <a:t>D = {q</a:t>
            </a:r>
            <a:r>
              <a:rPr lang="en-US" sz="700" baseline="-25000">
                <a:ea typeface="+mn-lt"/>
                <a:cs typeface="+mn-lt"/>
              </a:rPr>
              <a:t>1</a:t>
            </a:r>
            <a:r>
              <a:rPr lang="en-US" sz="700" baseline="30000">
                <a:ea typeface="+mn-lt"/>
                <a:cs typeface="+mn-lt"/>
              </a:rPr>
              <a:t>i</a:t>
            </a:r>
            <a:r>
              <a:rPr lang="en-US" sz="700">
                <a:ea typeface="+mn-lt"/>
                <a:cs typeface="+mn-lt"/>
              </a:rPr>
              <a:t>, q</a:t>
            </a:r>
            <a:r>
              <a:rPr lang="en-US" sz="700" baseline="-25000">
                <a:ea typeface="+mn-lt"/>
                <a:cs typeface="+mn-lt"/>
              </a:rPr>
              <a:t>2</a:t>
            </a:r>
            <a:r>
              <a:rPr lang="en-US" sz="700" baseline="30000">
                <a:ea typeface="+mn-lt"/>
                <a:cs typeface="+mn-lt"/>
              </a:rPr>
              <a:t>i</a:t>
            </a:r>
            <a:r>
              <a:rPr lang="en-US" sz="700">
                <a:ea typeface="+mn-lt"/>
                <a:cs typeface="+mn-lt"/>
              </a:rPr>
              <a:t>,…,</a:t>
            </a:r>
            <a:r>
              <a:rPr lang="en-US" sz="700" err="1">
                <a:ea typeface="+mn-lt"/>
                <a:cs typeface="+mn-lt"/>
              </a:rPr>
              <a:t>q</a:t>
            </a:r>
            <a:r>
              <a:rPr lang="en-US" sz="700" baseline="-25000" err="1">
                <a:ea typeface="+mn-lt"/>
                <a:cs typeface="+mn-lt"/>
              </a:rPr>
              <a:t>M</a:t>
            </a:r>
            <a:r>
              <a:rPr lang="en-US" sz="700" baseline="30000" err="1">
                <a:ea typeface="+mn-lt"/>
                <a:cs typeface="+mn-lt"/>
              </a:rPr>
              <a:t>i</a:t>
            </a:r>
            <a:r>
              <a:rPr lang="en-US" sz="700">
                <a:ea typeface="+mn-lt"/>
                <a:cs typeface="+mn-lt"/>
              </a:rPr>
              <a:t>} </a:t>
            </a:r>
            <a:endParaRPr lang="en-US" sz="700">
              <a:cs typeface="Calibri"/>
            </a:endParaRPr>
          </a:p>
          <a:p>
            <a:r>
              <a:rPr lang="en-US" sz="700">
                <a:ea typeface="+mn-lt"/>
                <a:cs typeface="+mn-lt"/>
              </a:rPr>
              <a:t>This problem can be solved with the ADMM algorithm and due to reducing the number of non-zero weights and quantizing the result, it reduces the power and calculations to a good extent. Next, we will explain how to implement quantization and pruning in Memristor. </a:t>
            </a:r>
            <a:endParaRPr lang="en-US" sz="700">
              <a:cs typeface="Calibri"/>
            </a:endParaRPr>
          </a:p>
          <a:p>
            <a:endParaRPr lang="en-US" sz="700">
              <a:cs typeface="Calibri"/>
            </a:endParaRPr>
          </a:p>
        </p:txBody>
      </p:sp>
      <p:sp>
        <p:nvSpPr>
          <p:cNvPr id="4" name="Content Placeholder 3">
            <a:extLst>
              <a:ext uri="{FF2B5EF4-FFF2-40B4-BE49-F238E27FC236}">
                <a16:creationId xmlns:a16="http://schemas.microsoft.com/office/drawing/2014/main" id="{410DDB6E-4484-5D33-8CB8-0679C54D7280}"/>
              </a:ext>
            </a:extLst>
          </p:cNvPr>
          <p:cNvSpPr>
            <a:spLocks noGrp="1"/>
          </p:cNvSpPr>
          <p:nvPr>
            <p:ph sz="half" idx="2"/>
          </p:nvPr>
        </p:nvSpPr>
        <p:spPr>
          <a:xfrm>
            <a:off x="8451604" y="1412489"/>
            <a:ext cx="3197701" cy="4363844"/>
          </a:xfrm>
        </p:spPr>
        <p:txBody>
          <a:bodyPr vert="horz" lIns="91440" tIns="45720" rIns="91440" bIns="45720" rtlCol="0">
            <a:normAutofit/>
          </a:bodyPr>
          <a:lstStyle/>
          <a:p>
            <a:r>
              <a:rPr lang="en-US" sz="1300">
                <a:ea typeface="+mn-lt"/>
                <a:cs typeface="+mn-lt"/>
              </a:rPr>
              <a:t>Each DNN network uses a number of filters in each layer.</a:t>
            </a:r>
            <a:endParaRPr lang="en-US" sz="1300">
              <a:cs typeface="Calibri" panose="020F0502020204030204"/>
            </a:endParaRPr>
          </a:p>
          <a:p>
            <a:r>
              <a:rPr lang="en-US" sz="1300">
                <a:ea typeface="+mn-lt"/>
                <a:cs typeface="+mn-lt"/>
              </a:rPr>
              <a:t> For Pruning, the number of filters that can be used in Memristor is limited because the calculation error increases with their increase.</a:t>
            </a:r>
            <a:endParaRPr lang="en-US" sz="1300"/>
          </a:p>
          <a:p>
            <a:r>
              <a:rPr lang="en-US" sz="1300">
                <a:ea typeface="+mn-lt"/>
                <a:cs typeface="+mn-lt"/>
              </a:rPr>
              <a:t> Because in quantization, weights are implemented in Memristor with Conductance. </a:t>
            </a:r>
            <a:endParaRPr lang="en-US" sz="1300"/>
          </a:p>
          <a:p>
            <a:r>
              <a:rPr lang="en-US" sz="1300">
                <a:ea typeface="+mn-lt"/>
                <a:cs typeface="+mn-lt"/>
              </a:rPr>
              <a:t>Conductance range is limited in Memristor.</a:t>
            </a:r>
            <a:endParaRPr lang="en-US" sz="1300"/>
          </a:p>
          <a:p>
            <a:r>
              <a:rPr lang="en-US" sz="1300">
                <a:ea typeface="+mn-lt"/>
                <a:cs typeface="+mn-lt"/>
              </a:rPr>
              <a:t> Also, to prevent weight mismatch, we set the condition of conductance state level. Finally, by removing the unnecessary coefficients in this way, the amount of calculations and current and as a result the power consumption as well as the calculation time and energy consumption will be significantly reduced.</a:t>
            </a:r>
            <a:endParaRPr lang="en-US" sz="1300"/>
          </a:p>
        </p:txBody>
      </p:sp>
      <p:sp>
        <p:nvSpPr>
          <p:cNvPr id="5" name="Date Placeholder 4">
            <a:extLst>
              <a:ext uri="{FF2B5EF4-FFF2-40B4-BE49-F238E27FC236}">
                <a16:creationId xmlns:a16="http://schemas.microsoft.com/office/drawing/2014/main" id="{E9544110-57CB-109B-9186-DE72765FD580}"/>
              </a:ext>
            </a:extLst>
          </p:cNvPr>
          <p:cNvSpPr>
            <a:spLocks noGrp="1"/>
          </p:cNvSpPr>
          <p:nvPr>
            <p:ph type="dt" sz="half" idx="10"/>
          </p:nvPr>
        </p:nvSpPr>
        <p:spPr/>
        <p:txBody>
          <a:bodyPr>
            <a:normAutofit/>
          </a:bodyPr>
          <a:lstStyle/>
          <a:p>
            <a:pPr>
              <a:spcAft>
                <a:spcPts val="600"/>
              </a:spcAft>
            </a:pPr>
            <a:fld id="{D1759C88-0EFC-4FA7-8309-E3504D0DE7CE}" type="datetime1">
              <a:rPr lang="en-IN">
                <a:solidFill>
                  <a:srgbClr val="FFFFFF">
                    <a:alpha val="80000"/>
                  </a:srgbClr>
                </a:solidFill>
              </a:rPr>
              <a:pPr>
                <a:spcAft>
                  <a:spcPts val="600"/>
                </a:spcAft>
              </a:pPr>
              <a:t>30-11-2022</a:t>
            </a:fld>
            <a:endParaRPr lang="en-IN">
              <a:solidFill>
                <a:srgbClr val="FFFFFF">
                  <a:alpha val="80000"/>
                </a:srgbClr>
              </a:solidFill>
            </a:endParaRPr>
          </a:p>
        </p:txBody>
      </p:sp>
      <p:sp>
        <p:nvSpPr>
          <p:cNvPr id="6" name="Footer Placeholder 5">
            <a:extLst>
              <a:ext uri="{FF2B5EF4-FFF2-40B4-BE49-F238E27FC236}">
                <a16:creationId xmlns:a16="http://schemas.microsoft.com/office/drawing/2014/main" id="{52CBD1DF-4AAC-2527-6844-4D6A0350AF5F}"/>
              </a:ext>
            </a:extLst>
          </p:cNvPr>
          <p:cNvSpPr>
            <a:spLocks noGrp="1"/>
          </p:cNvSpPr>
          <p:nvPr>
            <p:ph type="ftr" sz="quarter" idx="11"/>
          </p:nvPr>
        </p:nvSpPr>
        <p:spPr>
          <a:xfrm>
            <a:off x="4380854" y="6356350"/>
            <a:ext cx="4059047" cy="365125"/>
          </a:xfrm>
        </p:spPr>
        <p:txBody>
          <a:bodyPr>
            <a:normAutofit/>
          </a:bodyPr>
          <a:lstStyle/>
          <a:p>
            <a:pPr algn="l">
              <a:spcAft>
                <a:spcPts val="600"/>
              </a:spcAft>
            </a:pPr>
            <a:r>
              <a:rPr lang="en-IN"/>
              <a:t>CS-6354</a:t>
            </a:r>
          </a:p>
        </p:txBody>
      </p:sp>
      <p:sp>
        <p:nvSpPr>
          <p:cNvPr id="7" name="Slide Number Placeholder 6">
            <a:extLst>
              <a:ext uri="{FF2B5EF4-FFF2-40B4-BE49-F238E27FC236}">
                <a16:creationId xmlns:a16="http://schemas.microsoft.com/office/drawing/2014/main" id="{97E56C3A-D730-59A7-2DCB-21E690020741}"/>
              </a:ext>
            </a:extLst>
          </p:cNvPr>
          <p:cNvSpPr>
            <a:spLocks noGrp="1"/>
          </p:cNvSpPr>
          <p:nvPr>
            <p:ph type="sldNum" sz="quarter" idx="12"/>
          </p:nvPr>
        </p:nvSpPr>
        <p:spPr>
          <a:xfrm>
            <a:off x="9202366" y="6356350"/>
            <a:ext cx="2151434" cy="365125"/>
          </a:xfrm>
          <a:prstGeom prst="ellipse">
            <a:avLst/>
          </a:prstGeom>
        </p:spPr>
        <p:txBody>
          <a:bodyPr>
            <a:normAutofit/>
          </a:bodyPr>
          <a:lstStyle/>
          <a:p>
            <a:pPr>
              <a:lnSpc>
                <a:spcPct val="90000"/>
              </a:lnSpc>
              <a:spcAft>
                <a:spcPts val="600"/>
              </a:spcAft>
            </a:pPr>
            <a:fld id="{E850D903-3B9A-4AE2-8097-5C107B02E311}" type="slidenum">
              <a:rPr lang="en-IN"/>
              <a:pPr>
                <a:lnSpc>
                  <a:spcPct val="90000"/>
                </a:lnSpc>
                <a:spcAft>
                  <a:spcPts val="600"/>
                </a:spcAft>
              </a:pPr>
              <a:t>52</a:t>
            </a:fld>
            <a:endParaRPr lang="en-IN"/>
          </a:p>
        </p:txBody>
      </p:sp>
    </p:spTree>
    <p:extLst>
      <p:ext uri="{BB962C8B-B14F-4D97-AF65-F5344CB8AC3E}">
        <p14:creationId xmlns:p14="http://schemas.microsoft.com/office/powerpoint/2010/main" val="408793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3" name="Picture 13">
            <a:extLst>
              <a:ext uri="{FF2B5EF4-FFF2-40B4-BE49-F238E27FC236}">
                <a16:creationId xmlns:a16="http://schemas.microsoft.com/office/drawing/2014/main" id="{CE3378BB-D570-B16E-A6F0-86120AF89ABC}"/>
              </a:ext>
            </a:extLst>
          </p:cNvPr>
          <p:cNvPicPr>
            <a:picLocks noChangeAspect="1"/>
          </p:cNvPicPr>
          <p:nvPr/>
        </p:nvPicPr>
        <p:blipFill>
          <a:blip r:embed="rId2"/>
          <a:stretch>
            <a:fillRect/>
          </a:stretch>
        </p:blipFill>
        <p:spPr>
          <a:xfrm>
            <a:off x="643467" y="1602684"/>
            <a:ext cx="4824998" cy="330534"/>
          </a:xfrm>
          <a:prstGeom prst="rect">
            <a:avLst/>
          </a:prstGeom>
        </p:spPr>
      </p:pic>
      <p:pic>
        <p:nvPicPr>
          <p:cNvPr id="14" name="Picture 14">
            <a:extLst>
              <a:ext uri="{FF2B5EF4-FFF2-40B4-BE49-F238E27FC236}">
                <a16:creationId xmlns:a16="http://schemas.microsoft.com/office/drawing/2014/main" id="{397D54C7-069D-1269-BBA0-63F40F19B0C0}"/>
              </a:ext>
            </a:extLst>
          </p:cNvPr>
          <p:cNvPicPr>
            <a:picLocks noChangeAspect="1"/>
          </p:cNvPicPr>
          <p:nvPr/>
        </p:nvPicPr>
        <p:blipFill>
          <a:blip r:embed="rId3"/>
          <a:stretch>
            <a:fillRect/>
          </a:stretch>
        </p:blipFill>
        <p:spPr>
          <a:xfrm>
            <a:off x="6723536" y="1571033"/>
            <a:ext cx="4824995" cy="369420"/>
          </a:xfrm>
          <a:prstGeom prst="rect">
            <a:avLst/>
          </a:prstGeom>
        </p:spPr>
      </p:pic>
      <p:sp>
        <p:nvSpPr>
          <p:cNvPr id="5" name="Date Placeholder 4">
            <a:extLst>
              <a:ext uri="{FF2B5EF4-FFF2-40B4-BE49-F238E27FC236}">
                <a16:creationId xmlns:a16="http://schemas.microsoft.com/office/drawing/2014/main" id="{101BE5DC-6375-743F-DD77-42634E200E9D}"/>
              </a:ext>
            </a:extLst>
          </p:cNvPr>
          <p:cNvSpPr>
            <a:spLocks noGrp="1"/>
          </p:cNvSpPr>
          <p:nvPr>
            <p:ph type="dt" sz="half" idx="10"/>
          </p:nvPr>
        </p:nvSpPr>
        <p:spPr/>
        <p:txBody>
          <a:bodyPr vert="horz" lIns="91440" tIns="45720" rIns="91440" bIns="45720" rtlCol="0" anchor="ctr">
            <a:normAutofit/>
          </a:bodyPr>
          <a:lstStyle/>
          <a:p>
            <a:pPr>
              <a:spcAft>
                <a:spcPts val="600"/>
              </a:spcAft>
            </a:pPr>
            <a:fld id="{D1759C88-0EFC-4FA7-8309-E3504D0DE7CE}" type="datetime1">
              <a:rPr lang="en-US">
                <a:solidFill>
                  <a:schemeClr val="tx1">
                    <a:lumMod val="75000"/>
                    <a:lumOff val="25000"/>
                  </a:schemeClr>
                </a:solidFill>
              </a:rPr>
              <a:pPr>
                <a:spcAft>
                  <a:spcPts val="600"/>
                </a:spcAft>
              </a:pPr>
              <a:t>11/30/2022</a:t>
            </a:fld>
            <a:endParaRPr lang="en-US">
              <a:solidFill>
                <a:schemeClr val="tx1">
                  <a:lumMod val="75000"/>
                  <a:lumOff val="25000"/>
                </a:schemeClr>
              </a:solidFill>
            </a:endParaRPr>
          </a:p>
        </p:txBody>
      </p:sp>
      <p:sp>
        <p:nvSpPr>
          <p:cNvPr id="6" name="Footer Placeholder 5">
            <a:extLst>
              <a:ext uri="{FF2B5EF4-FFF2-40B4-BE49-F238E27FC236}">
                <a16:creationId xmlns:a16="http://schemas.microsoft.com/office/drawing/2014/main" id="{BB260848-4B40-42E9-012D-3D647E3AA9E9}"/>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a:solidFill>
                  <a:schemeClr val="tx1">
                    <a:lumMod val="75000"/>
                    <a:lumOff val="25000"/>
                  </a:schemeClr>
                </a:solidFill>
                <a:latin typeface="+mn-lt"/>
                <a:ea typeface="+mn-ea"/>
                <a:cs typeface="+mn-cs"/>
              </a:rPr>
              <a:t>CS-6354</a:t>
            </a:r>
          </a:p>
        </p:txBody>
      </p:sp>
      <p:pic>
        <p:nvPicPr>
          <p:cNvPr id="17" name="Picture 17" descr="Diagram&#10;&#10;Description automatically generated">
            <a:extLst>
              <a:ext uri="{FF2B5EF4-FFF2-40B4-BE49-F238E27FC236}">
                <a16:creationId xmlns:a16="http://schemas.microsoft.com/office/drawing/2014/main" id="{F2813014-458E-A605-1CF9-EF6FF5016452}"/>
              </a:ext>
            </a:extLst>
          </p:cNvPr>
          <p:cNvPicPr>
            <a:picLocks noChangeAspect="1"/>
          </p:cNvPicPr>
          <p:nvPr/>
        </p:nvPicPr>
        <p:blipFill>
          <a:blip r:embed="rId4"/>
          <a:stretch>
            <a:fillRect/>
          </a:stretch>
        </p:blipFill>
        <p:spPr>
          <a:xfrm>
            <a:off x="643467" y="4433486"/>
            <a:ext cx="2634207" cy="1712234"/>
          </a:xfrm>
          <a:prstGeom prst="rect">
            <a:avLst/>
          </a:prstGeom>
        </p:spPr>
      </p:pic>
      <p:pic>
        <p:nvPicPr>
          <p:cNvPr id="15" name="Picture 16">
            <a:extLst>
              <a:ext uri="{FF2B5EF4-FFF2-40B4-BE49-F238E27FC236}">
                <a16:creationId xmlns:a16="http://schemas.microsoft.com/office/drawing/2014/main" id="{28297CF6-324E-9503-5AA1-D9C3FE0DF8A0}"/>
              </a:ext>
            </a:extLst>
          </p:cNvPr>
          <p:cNvPicPr>
            <a:picLocks noChangeAspect="1"/>
          </p:cNvPicPr>
          <p:nvPr/>
        </p:nvPicPr>
        <p:blipFill>
          <a:blip r:embed="rId5"/>
          <a:stretch>
            <a:fillRect/>
          </a:stretch>
        </p:blipFill>
        <p:spPr>
          <a:xfrm>
            <a:off x="3980330" y="4606940"/>
            <a:ext cx="4173070" cy="553603"/>
          </a:xfrm>
          <a:prstGeom prst="rect">
            <a:avLst/>
          </a:prstGeom>
        </p:spPr>
      </p:pic>
      <p:pic>
        <p:nvPicPr>
          <p:cNvPr id="18" name="Picture 18" descr="Diagram&#10;&#10;Description automatically generated">
            <a:extLst>
              <a:ext uri="{FF2B5EF4-FFF2-40B4-BE49-F238E27FC236}">
                <a16:creationId xmlns:a16="http://schemas.microsoft.com/office/drawing/2014/main" id="{82082EF4-2F1E-4518-48A3-7EB719F1917B}"/>
              </a:ext>
            </a:extLst>
          </p:cNvPr>
          <p:cNvPicPr>
            <a:picLocks noChangeAspect="1"/>
          </p:cNvPicPr>
          <p:nvPr/>
        </p:nvPicPr>
        <p:blipFill>
          <a:blip r:embed="rId6"/>
          <a:stretch>
            <a:fillRect/>
          </a:stretch>
        </p:blipFill>
        <p:spPr>
          <a:xfrm>
            <a:off x="8874064" y="4573753"/>
            <a:ext cx="2674468" cy="1388015"/>
          </a:xfrm>
          <a:prstGeom prst="rect">
            <a:avLst/>
          </a:prstGeom>
        </p:spPr>
      </p:pic>
      <p:pic>
        <p:nvPicPr>
          <p:cNvPr id="20" name="Picture 20">
            <a:extLst>
              <a:ext uri="{FF2B5EF4-FFF2-40B4-BE49-F238E27FC236}">
                <a16:creationId xmlns:a16="http://schemas.microsoft.com/office/drawing/2014/main" id="{6518B6A1-8A57-1BC3-F31A-1C73B8DDFF43}"/>
              </a:ext>
            </a:extLst>
          </p:cNvPr>
          <p:cNvPicPr>
            <a:picLocks noChangeAspect="1"/>
          </p:cNvPicPr>
          <p:nvPr/>
        </p:nvPicPr>
        <p:blipFill>
          <a:blip r:embed="rId7"/>
          <a:stretch>
            <a:fillRect/>
          </a:stretch>
        </p:blipFill>
        <p:spPr>
          <a:xfrm>
            <a:off x="2443162" y="6091238"/>
            <a:ext cx="1209675" cy="771525"/>
          </a:xfrm>
          <a:prstGeom prst="rect">
            <a:avLst/>
          </a:prstGeom>
        </p:spPr>
      </p:pic>
      <p:pic>
        <p:nvPicPr>
          <p:cNvPr id="21" name="Picture 21">
            <a:extLst>
              <a:ext uri="{FF2B5EF4-FFF2-40B4-BE49-F238E27FC236}">
                <a16:creationId xmlns:a16="http://schemas.microsoft.com/office/drawing/2014/main" id="{C8F15D06-E159-5366-085E-BAB7E2BFAB2C}"/>
              </a:ext>
            </a:extLst>
          </p:cNvPr>
          <p:cNvPicPr>
            <a:picLocks noChangeAspect="1"/>
          </p:cNvPicPr>
          <p:nvPr/>
        </p:nvPicPr>
        <p:blipFill>
          <a:blip r:embed="rId8"/>
          <a:stretch>
            <a:fillRect/>
          </a:stretch>
        </p:blipFill>
        <p:spPr>
          <a:xfrm>
            <a:off x="9139518" y="6179608"/>
            <a:ext cx="2743200" cy="572373"/>
          </a:xfrm>
          <a:prstGeom prst="rect">
            <a:avLst/>
          </a:prstGeom>
        </p:spPr>
      </p:pic>
    </p:spTree>
    <p:extLst>
      <p:ext uri="{BB962C8B-B14F-4D97-AF65-F5344CB8AC3E}">
        <p14:creationId xmlns:p14="http://schemas.microsoft.com/office/powerpoint/2010/main" val="3123578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F42C-6965-7A75-BDE0-3839585AD717}"/>
              </a:ext>
            </a:extLst>
          </p:cNvPr>
          <p:cNvSpPr>
            <a:spLocks noGrp="1"/>
          </p:cNvSpPr>
          <p:nvPr>
            <p:ph type="title"/>
          </p:nvPr>
        </p:nvSpPr>
        <p:spPr/>
        <p:txBody>
          <a:bodyPr>
            <a:normAutofit/>
          </a:bodyPr>
          <a:lstStyle/>
          <a:p>
            <a:r>
              <a:rPr lang="en-US">
                <a:cs typeface="Calibri Light"/>
              </a:rPr>
              <a:t>Data Center AI Accelerators</a:t>
            </a:r>
          </a:p>
        </p:txBody>
      </p:sp>
      <p:sp>
        <p:nvSpPr>
          <p:cNvPr id="3" name="Content Placeholder 2">
            <a:extLst>
              <a:ext uri="{FF2B5EF4-FFF2-40B4-BE49-F238E27FC236}">
                <a16:creationId xmlns:a16="http://schemas.microsoft.com/office/drawing/2014/main" id="{04787394-40A0-B7FC-9324-3BB098383957}"/>
              </a:ext>
            </a:extLst>
          </p:cNvPr>
          <p:cNvSpPr>
            <a:spLocks noGrp="1"/>
          </p:cNvSpPr>
          <p:nvPr>
            <p:ph sz="half" idx="1"/>
          </p:nvPr>
        </p:nvSpPr>
        <p:spPr/>
        <p:txBody>
          <a:bodyPr vert="horz" lIns="91440" tIns="45720" rIns="91440" bIns="45720" rtlCol="0" anchor="t">
            <a:normAutofit/>
          </a:bodyPr>
          <a:lstStyle/>
          <a:p>
            <a:endParaRPr lang="en-US">
              <a:cs typeface="Calibri"/>
            </a:endParaRPr>
          </a:p>
          <a:p>
            <a:endParaRPr lang="en-US"/>
          </a:p>
          <a:p>
            <a:endParaRPr lang="en-IN"/>
          </a:p>
        </p:txBody>
      </p:sp>
      <p:graphicFrame>
        <p:nvGraphicFramePr>
          <p:cNvPr id="9" name="Content Placeholder 8">
            <a:extLst>
              <a:ext uri="{FF2B5EF4-FFF2-40B4-BE49-F238E27FC236}">
                <a16:creationId xmlns:a16="http://schemas.microsoft.com/office/drawing/2014/main" id="{7E26B47A-CB93-E28E-DFD4-641EE8414EE5}"/>
              </a:ext>
            </a:extLst>
          </p:cNvPr>
          <p:cNvGraphicFramePr>
            <a:graphicFrameLocks noGrp="1"/>
          </p:cNvGraphicFramePr>
          <p:nvPr>
            <p:ph sz="half" idx="2"/>
            <p:extLst>
              <p:ext uri="{D42A27DB-BD31-4B8C-83A1-F6EECF244321}">
                <p14:modId xmlns:p14="http://schemas.microsoft.com/office/powerpoint/2010/main" val="444627508"/>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2487FD76-A06A-8181-4121-8D6B4E1565E9}"/>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232FAA3A-EABA-C747-5373-BAA1E9AB1CEB}"/>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F5294B7B-3ED0-6D01-FA70-A650D93AA33F}"/>
              </a:ext>
            </a:extLst>
          </p:cNvPr>
          <p:cNvSpPr>
            <a:spLocks noGrp="1"/>
          </p:cNvSpPr>
          <p:nvPr>
            <p:ph type="sldNum" sz="quarter" idx="12"/>
          </p:nvPr>
        </p:nvSpPr>
        <p:spPr/>
        <p:txBody>
          <a:bodyPr/>
          <a:lstStyle/>
          <a:p>
            <a:fld id="{E850D903-3B9A-4AE2-8097-5C107B02E311}" type="slidenum">
              <a:rPr lang="en-IN" smtClean="0"/>
              <a:t>54</a:t>
            </a:fld>
            <a:endParaRPr lang="en-IN"/>
          </a:p>
        </p:txBody>
      </p:sp>
      <p:sp>
        <p:nvSpPr>
          <p:cNvPr id="10" name="Rectangle 9">
            <a:extLst>
              <a:ext uri="{FF2B5EF4-FFF2-40B4-BE49-F238E27FC236}">
                <a16:creationId xmlns:a16="http://schemas.microsoft.com/office/drawing/2014/main" id="{470E75EE-9066-A0DC-829A-202A73ED36C2}"/>
              </a:ext>
            </a:extLst>
          </p:cNvPr>
          <p:cNvSpPr/>
          <p:nvPr/>
        </p:nvSpPr>
        <p:spPr>
          <a:xfrm>
            <a:off x="3909060" y="3528219"/>
            <a:ext cx="226314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SambaNOVA</a:t>
            </a:r>
            <a:endParaRPr lang="en-US"/>
          </a:p>
        </p:txBody>
      </p:sp>
    </p:spTree>
    <p:extLst>
      <p:ext uri="{BB962C8B-B14F-4D97-AF65-F5344CB8AC3E}">
        <p14:creationId xmlns:p14="http://schemas.microsoft.com/office/powerpoint/2010/main" val="254637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1023-61CD-291A-FA27-E1DABA087539}"/>
              </a:ext>
            </a:extLst>
          </p:cNvPr>
          <p:cNvSpPr>
            <a:spLocks noGrp="1"/>
          </p:cNvSpPr>
          <p:nvPr>
            <p:ph type="title"/>
          </p:nvPr>
        </p:nvSpPr>
        <p:spPr>
          <a:xfrm>
            <a:off x="548105" y="189893"/>
            <a:ext cx="10515600" cy="1119429"/>
          </a:xfrm>
        </p:spPr>
        <p:txBody>
          <a:bodyPr/>
          <a:lstStyle/>
          <a:p>
            <a:r>
              <a:rPr lang="en-US" b="1"/>
              <a:t>Need for HW specialization</a:t>
            </a:r>
            <a:endParaRPr lang="en-IN" b="1"/>
          </a:p>
        </p:txBody>
      </p:sp>
      <p:sp>
        <p:nvSpPr>
          <p:cNvPr id="3" name="Content Placeholder 2">
            <a:extLst>
              <a:ext uri="{FF2B5EF4-FFF2-40B4-BE49-F238E27FC236}">
                <a16:creationId xmlns:a16="http://schemas.microsoft.com/office/drawing/2014/main" id="{7E168354-D8C0-3B5B-0301-DBF4FA4B8737}"/>
              </a:ext>
            </a:extLst>
          </p:cNvPr>
          <p:cNvSpPr>
            <a:spLocks noGrp="1"/>
          </p:cNvSpPr>
          <p:nvPr>
            <p:ph idx="1"/>
          </p:nvPr>
        </p:nvSpPr>
        <p:spPr>
          <a:xfrm>
            <a:off x="786809" y="1108796"/>
            <a:ext cx="10566991" cy="5068167"/>
          </a:xfrm>
        </p:spPr>
        <p:txBody>
          <a:bodyPr vert="horz" lIns="91440" tIns="45720" rIns="91440" bIns="45720" rtlCol="0" anchor="t">
            <a:normAutofit fontScale="85000" lnSpcReduction="20000"/>
          </a:bodyPr>
          <a:lstStyle/>
          <a:p>
            <a:r>
              <a:rPr lang="en-US"/>
              <a:t>History of processors</a:t>
            </a:r>
          </a:p>
          <a:p>
            <a:pPr lvl="1"/>
            <a:r>
              <a:rPr lang="en-US"/>
              <a:t>Leveraging the advancements in technology nodes (Moore’s law)</a:t>
            </a:r>
          </a:p>
          <a:p>
            <a:pPr lvl="1"/>
            <a:r>
              <a:rPr lang="en-US"/>
              <a:t>Single core</a:t>
            </a:r>
            <a:endParaRPr lang="en-US">
              <a:cs typeface="Calibri"/>
            </a:endParaRPr>
          </a:p>
          <a:p>
            <a:pPr lvl="2"/>
            <a:r>
              <a:rPr lang="en-US"/>
              <a:t>Thermal issues, stopped gaining from single cores</a:t>
            </a:r>
          </a:p>
          <a:p>
            <a:pPr lvl="1"/>
            <a:r>
              <a:rPr lang="en-US"/>
              <a:t>Super-scalar and Multi-core processor</a:t>
            </a:r>
          </a:p>
          <a:p>
            <a:pPr lvl="2"/>
            <a:r>
              <a:rPr lang="en-US"/>
              <a:t>Dark Silicon issue</a:t>
            </a:r>
          </a:p>
          <a:p>
            <a:pPr lvl="1"/>
            <a:r>
              <a:rPr lang="en-US"/>
              <a:t>Heterogenous processing to exploit performance based on workloads</a:t>
            </a:r>
          </a:p>
          <a:p>
            <a:r>
              <a:rPr lang="en-US"/>
              <a:t>For optimum resource utilization and best performance</a:t>
            </a:r>
          </a:p>
          <a:p>
            <a:pPr lvl="2"/>
            <a:r>
              <a:rPr lang="en-US"/>
              <a:t>Need to design architectures based on workloads</a:t>
            </a:r>
          </a:p>
          <a:p>
            <a:r>
              <a:rPr lang="en-US"/>
              <a:t>Complex general purpose computation is not always the solution – </a:t>
            </a:r>
          </a:p>
          <a:p>
            <a:pPr lvl="1"/>
            <a:r>
              <a:rPr lang="en-US"/>
              <a:t>Image and Video processing – GPUs</a:t>
            </a:r>
          </a:p>
          <a:p>
            <a:pPr lvl="1"/>
            <a:r>
              <a:rPr lang="en-US"/>
              <a:t>For scientific calculation with complex mathematical function, that are not supported by basic ALUs – we need co-processors like FPU (floating point unit), TMU – Trigonometric mathematical unit, etc.</a:t>
            </a:r>
          </a:p>
          <a:p>
            <a:pPr lvl="1"/>
            <a:r>
              <a:rPr lang="en-US"/>
              <a:t>Sorting, genomics – need for circuits that are proficient in sequencing: Ex. automata processors</a:t>
            </a:r>
          </a:p>
          <a:p>
            <a:pPr lvl="1"/>
            <a:r>
              <a:rPr lang="en-US"/>
              <a:t>ML/AI – MAC operations, highly parallel computation, reduce data movement</a:t>
            </a:r>
          </a:p>
        </p:txBody>
      </p:sp>
      <p:sp>
        <p:nvSpPr>
          <p:cNvPr id="4" name="Date Placeholder 3">
            <a:extLst>
              <a:ext uri="{FF2B5EF4-FFF2-40B4-BE49-F238E27FC236}">
                <a16:creationId xmlns:a16="http://schemas.microsoft.com/office/drawing/2014/main" id="{E01A43F1-329C-1231-9CE6-454DDF797AFD}"/>
              </a:ext>
            </a:extLst>
          </p:cNvPr>
          <p:cNvSpPr>
            <a:spLocks noGrp="1"/>
          </p:cNvSpPr>
          <p:nvPr>
            <p:ph type="dt" sz="half" idx="10"/>
          </p:nvPr>
        </p:nvSpPr>
        <p:spPr/>
        <p:txBody>
          <a:bodyPr/>
          <a:lstStyle/>
          <a:p>
            <a:fld id="{9A337F27-48BC-4F2B-B89E-D024C8350651}" type="datetime1">
              <a:rPr lang="en-IN" smtClean="0"/>
              <a:t>30-11-2022</a:t>
            </a:fld>
            <a:endParaRPr lang="en-IN"/>
          </a:p>
        </p:txBody>
      </p:sp>
      <p:sp>
        <p:nvSpPr>
          <p:cNvPr id="5" name="Footer Placeholder 4">
            <a:extLst>
              <a:ext uri="{FF2B5EF4-FFF2-40B4-BE49-F238E27FC236}">
                <a16:creationId xmlns:a16="http://schemas.microsoft.com/office/drawing/2014/main" id="{88898D98-2BCC-67AB-9B27-A84ACBDFF996}"/>
              </a:ext>
            </a:extLst>
          </p:cNvPr>
          <p:cNvSpPr>
            <a:spLocks noGrp="1"/>
          </p:cNvSpPr>
          <p:nvPr>
            <p:ph type="ftr" sz="quarter" idx="11"/>
          </p:nvPr>
        </p:nvSpPr>
        <p:spPr/>
        <p:txBody>
          <a:bodyPr/>
          <a:lstStyle/>
          <a:p>
            <a:r>
              <a:rPr lang="en-IN"/>
              <a:t>CS-6354</a:t>
            </a:r>
          </a:p>
        </p:txBody>
      </p:sp>
      <p:sp>
        <p:nvSpPr>
          <p:cNvPr id="6" name="Slide Number Placeholder 5">
            <a:extLst>
              <a:ext uri="{FF2B5EF4-FFF2-40B4-BE49-F238E27FC236}">
                <a16:creationId xmlns:a16="http://schemas.microsoft.com/office/drawing/2014/main" id="{541DDDC4-563A-DB35-AE2F-E818757CF3F9}"/>
              </a:ext>
            </a:extLst>
          </p:cNvPr>
          <p:cNvSpPr>
            <a:spLocks noGrp="1"/>
          </p:cNvSpPr>
          <p:nvPr>
            <p:ph type="sldNum" sz="quarter" idx="12"/>
          </p:nvPr>
        </p:nvSpPr>
        <p:spPr/>
        <p:txBody>
          <a:bodyPr/>
          <a:lstStyle/>
          <a:p>
            <a:fld id="{E850D903-3B9A-4AE2-8097-5C107B02E311}" type="slidenum">
              <a:rPr lang="en-IN" smtClean="0"/>
              <a:t>6</a:t>
            </a:fld>
            <a:endParaRPr lang="en-IN"/>
          </a:p>
        </p:txBody>
      </p:sp>
    </p:spTree>
    <p:extLst>
      <p:ext uri="{BB962C8B-B14F-4D97-AF65-F5344CB8AC3E}">
        <p14:creationId xmlns:p14="http://schemas.microsoft.com/office/powerpoint/2010/main" val="34226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49B7-EAE1-3BA4-5AA7-9E7903A6F787}"/>
              </a:ext>
            </a:extLst>
          </p:cNvPr>
          <p:cNvSpPr>
            <a:spLocks noGrp="1"/>
          </p:cNvSpPr>
          <p:nvPr>
            <p:ph type="title"/>
          </p:nvPr>
        </p:nvSpPr>
        <p:spPr>
          <a:xfrm>
            <a:off x="674643" y="258853"/>
            <a:ext cx="10515600" cy="825722"/>
          </a:xfrm>
        </p:spPr>
        <p:txBody>
          <a:bodyPr/>
          <a:lstStyle/>
          <a:p>
            <a:r>
              <a:rPr lang="en-US" b="1"/>
              <a:t>Memory wall</a:t>
            </a:r>
            <a:endParaRPr lang="en-IN" b="1"/>
          </a:p>
        </p:txBody>
      </p:sp>
      <p:pic>
        <p:nvPicPr>
          <p:cNvPr id="9" name="Content Placeholder 8">
            <a:extLst>
              <a:ext uri="{FF2B5EF4-FFF2-40B4-BE49-F238E27FC236}">
                <a16:creationId xmlns:a16="http://schemas.microsoft.com/office/drawing/2014/main" id="{779EFC07-334D-E6C6-CB45-2F1907D82311}"/>
              </a:ext>
            </a:extLst>
          </p:cNvPr>
          <p:cNvPicPr>
            <a:picLocks noGrp="1" noChangeAspect="1"/>
          </p:cNvPicPr>
          <p:nvPr>
            <p:ph sz="half" idx="1"/>
          </p:nvPr>
        </p:nvPicPr>
        <p:blipFill>
          <a:blip r:embed="rId3"/>
          <a:stretch>
            <a:fillRect/>
          </a:stretch>
        </p:blipFill>
        <p:spPr>
          <a:xfrm>
            <a:off x="755073" y="1084344"/>
            <a:ext cx="5181600" cy="3660194"/>
          </a:xfrm>
        </p:spPr>
      </p:pic>
      <p:sp>
        <p:nvSpPr>
          <p:cNvPr id="4" name="Content Placeholder 3">
            <a:extLst>
              <a:ext uri="{FF2B5EF4-FFF2-40B4-BE49-F238E27FC236}">
                <a16:creationId xmlns:a16="http://schemas.microsoft.com/office/drawing/2014/main" id="{E5ECA387-7B98-5D21-3D69-C6B787DC90FE}"/>
              </a:ext>
            </a:extLst>
          </p:cNvPr>
          <p:cNvSpPr>
            <a:spLocks noGrp="1"/>
          </p:cNvSpPr>
          <p:nvPr>
            <p:ph sz="half" idx="2"/>
          </p:nvPr>
        </p:nvSpPr>
        <p:spPr>
          <a:xfrm>
            <a:off x="6172199" y="893136"/>
            <a:ext cx="5420107" cy="4805916"/>
          </a:xfrm>
        </p:spPr>
        <p:txBody>
          <a:bodyPr>
            <a:normAutofit/>
          </a:bodyPr>
          <a:lstStyle/>
          <a:p>
            <a:r>
              <a:rPr lang="en-IN" sz="2400"/>
              <a:t>Processor performance scales as technology scales, but the latency of DRAM access scales very slowly[2]</a:t>
            </a:r>
          </a:p>
          <a:p>
            <a:r>
              <a:rPr lang="en-IN" sz="2400"/>
              <a:t>Why? DRAMs are traditionally designed for high transistor density, whereas compute units are designed for high performance</a:t>
            </a:r>
          </a:p>
        </p:txBody>
      </p:sp>
      <p:sp>
        <p:nvSpPr>
          <p:cNvPr id="5" name="Date Placeholder 4">
            <a:extLst>
              <a:ext uri="{FF2B5EF4-FFF2-40B4-BE49-F238E27FC236}">
                <a16:creationId xmlns:a16="http://schemas.microsoft.com/office/drawing/2014/main" id="{2BC49497-2D55-7D55-914D-EDE0D8C71B42}"/>
              </a:ext>
            </a:extLst>
          </p:cNvPr>
          <p:cNvSpPr>
            <a:spLocks noGrp="1"/>
          </p:cNvSpPr>
          <p:nvPr>
            <p:ph type="dt" sz="half" idx="10"/>
          </p:nvPr>
        </p:nvSpPr>
        <p:spPr/>
        <p:txBody>
          <a:bodyPr/>
          <a:lstStyle/>
          <a:p>
            <a:fld id="{D1759C88-0EFC-4FA7-8309-E3504D0DE7CE}" type="datetime1">
              <a:rPr lang="en-IN" smtClean="0"/>
              <a:t>30-11-2022</a:t>
            </a:fld>
            <a:endParaRPr lang="en-IN"/>
          </a:p>
        </p:txBody>
      </p:sp>
      <p:sp>
        <p:nvSpPr>
          <p:cNvPr id="6" name="Footer Placeholder 5">
            <a:extLst>
              <a:ext uri="{FF2B5EF4-FFF2-40B4-BE49-F238E27FC236}">
                <a16:creationId xmlns:a16="http://schemas.microsoft.com/office/drawing/2014/main" id="{93D1842C-274E-0CFE-428B-7C1EFD767FF5}"/>
              </a:ext>
            </a:extLst>
          </p:cNvPr>
          <p:cNvSpPr>
            <a:spLocks noGrp="1"/>
          </p:cNvSpPr>
          <p:nvPr>
            <p:ph type="ftr" sz="quarter" idx="11"/>
          </p:nvPr>
        </p:nvSpPr>
        <p:spPr/>
        <p:txBody>
          <a:bodyPr/>
          <a:lstStyle/>
          <a:p>
            <a:r>
              <a:rPr lang="en-IN"/>
              <a:t>CS-6354</a:t>
            </a:r>
          </a:p>
        </p:txBody>
      </p:sp>
      <p:sp>
        <p:nvSpPr>
          <p:cNvPr id="7" name="Slide Number Placeholder 6">
            <a:extLst>
              <a:ext uri="{FF2B5EF4-FFF2-40B4-BE49-F238E27FC236}">
                <a16:creationId xmlns:a16="http://schemas.microsoft.com/office/drawing/2014/main" id="{9A94CD63-815A-6514-4765-47D47C48B9E8}"/>
              </a:ext>
            </a:extLst>
          </p:cNvPr>
          <p:cNvSpPr>
            <a:spLocks noGrp="1"/>
          </p:cNvSpPr>
          <p:nvPr>
            <p:ph type="sldNum" sz="quarter" idx="12"/>
          </p:nvPr>
        </p:nvSpPr>
        <p:spPr/>
        <p:txBody>
          <a:bodyPr/>
          <a:lstStyle/>
          <a:p>
            <a:fld id="{E850D903-3B9A-4AE2-8097-5C107B02E311}" type="slidenum">
              <a:rPr lang="en-IN" smtClean="0"/>
              <a:t>7</a:t>
            </a:fld>
            <a:endParaRPr lang="en-IN"/>
          </a:p>
        </p:txBody>
      </p:sp>
      <p:sp>
        <p:nvSpPr>
          <p:cNvPr id="3" name="TextBox 2">
            <a:extLst>
              <a:ext uri="{FF2B5EF4-FFF2-40B4-BE49-F238E27FC236}">
                <a16:creationId xmlns:a16="http://schemas.microsoft.com/office/drawing/2014/main" id="{D6E0A9ED-2D75-5D2D-856E-E1E28B7A4FB8}"/>
              </a:ext>
            </a:extLst>
          </p:cNvPr>
          <p:cNvSpPr txBox="1"/>
          <p:nvPr/>
        </p:nvSpPr>
        <p:spPr>
          <a:xfrm>
            <a:off x="755073" y="5781464"/>
            <a:ext cx="105987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1. Hardware for Machine Learning: Challenges and Opportunities[2017], Sze et el.</a:t>
            </a:r>
            <a:br>
              <a:rPr lang="en-US">
                <a:ea typeface="+mn-lt"/>
                <a:cs typeface="+mn-lt"/>
              </a:rPr>
            </a:br>
            <a:r>
              <a:rPr lang="en-US">
                <a:ea typeface="+mn-lt"/>
                <a:cs typeface="+mn-lt"/>
              </a:rPr>
              <a:t>2. Computing's energy problem (and what we can do about it)[2014], Mark H.</a:t>
            </a:r>
          </a:p>
        </p:txBody>
      </p:sp>
      <p:sp>
        <p:nvSpPr>
          <p:cNvPr id="8" name="Rectangle 7">
            <a:extLst>
              <a:ext uri="{FF2B5EF4-FFF2-40B4-BE49-F238E27FC236}">
                <a16:creationId xmlns:a16="http://schemas.microsoft.com/office/drawing/2014/main" id="{8B811589-53BB-F108-0885-A9312E846554}"/>
              </a:ext>
            </a:extLst>
          </p:cNvPr>
          <p:cNvSpPr/>
          <p:nvPr/>
        </p:nvSpPr>
        <p:spPr>
          <a:xfrm>
            <a:off x="1254642" y="5018567"/>
            <a:ext cx="191386" cy="212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11BF2E7B-262A-3EB8-62EE-7752A02FD847}"/>
              </a:ext>
            </a:extLst>
          </p:cNvPr>
          <p:cNvSpPr txBox="1"/>
          <p:nvPr/>
        </p:nvSpPr>
        <p:spPr>
          <a:xfrm>
            <a:off x="675893" y="4797575"/>
            <a:ext cx="5420107" cy="919401"/>
          </a:xfrm>
          <a:prstGeom prst="roundRect">
            <a:avLst/>
          </a:prstGeom>
          <a:solidFill>
            <a:schemeClr val="accent4">
              <a:lumMod val="20000"/>
              <a:lumOff val="80000"/>
            </a:schemeClr>
          </a:solidFill>
          <a:ln>
            <a:solidFill>
              <a:schemeClr val="tx1"/>
            </a:solidFill>
          </a:ln>
        </p:spPr>
        <p:txBody>
          <a:bodyPr wrap="square">
            <a:spAutoFit/>
          </a:bodyPr>
          <a:lstStyle/>
          <a:p>
            <a:pPr algn="ctr"/>
            <a:r>
              <a:rPr lang="en-IN" sz="2400"/>
              <a:t>Data movement from DRAM is the most energy expensive operation[1]</a:t>
            </a:r>
          </a:p>
        </p:txBody>
      </p:sp>
      <p:sp>
        <p:nvSpPr>
          <p:cNvPr id="15" name="TextBox 14">
            <a:extLst>
              <a:ext uri="{FF2B5EF4-FFF2-40B4-BE49-F238E27FC236}">
                <a16:creationId xmlns:a16="http://schemas.microsoft.com/office/drawing/2014/main" id="{736FE2CB-1618-8233-A5FF-FD85D4AF89AF}"/>
              </a:ext>
            </a:extLst>
          </p:cNvPr>
          <p:cNvSpPr txBox="1"/>
          <p:nvPr/>
        </p:nvSpPr>
        <p:spPr>
          <a:xfrm>
            <a:off x="6331526" y="3553784"/>
            <a:ext cx="5420107" cy="2145268"/>
          </a:xfrm>
          <a:prstGeom prst="roundRect">
            <a:avLst/>
          </a:prstGeom>
          <a:solidFill>
            <a:schemeClr val="accent4">
              <a:lumMod val="20000"/>
              <a:lumOff val="80000"/>
            </a:schemeClr>
          </a:solidFill>
          <a:ln>
            <a:solidFill>
              <a:schemeClr val="tx1"/>
            </a:solidFill>
          </a:ln>
        </p:spPr>
        <p:txBody>
          <a:bodyPr wrap="square">
            <a:spAutoFit/>
          </a:bodyPr>
          <a:lstStyle/>
          <a:p>
            <a:r>
              <a:rPr lang="en-US" sz="2400"/>
              <a:t>Paves way to research on </a:t>
            </a:r>
            <a:br>
              <a:rPr lang="en-US" sz="2400"/>
            </a:br>
            <a:r>
              <a:rPr lang="en-US" sz="2400"/>
              <a:t>- when, where and how to compute</a:t>
            </a:r>
            <a:br>
              <a:rPr lang="en-US" sz="2400"/>
            </a:br>
            <a:r>
              <a:rPr lang="en-US" sz="2400"/>
              <a:t>- improving memory bandwidth</a:t>
            </a:r>
          </a:p>
          <a:p>
            <a:pPr marL="342900" indent="-342900">
              <a:buFontTx/>
              <a:buChar char="-"/>
            </a:pPr>
            <a:r>
              <a:rPr lang="en-US" sz="2400"/>
              <a:t>thinking of new memory technologies</a:t>
            </a:r>
          </a:p>
          <a:p>
            <a:pPr marL="800100" lvl="1" indent="-342900">
              <a:buFontTx/>
              <a:buChar char="-"/>
            </a:pPr>
            <a:r>
              <a:rPr lang="en-US" sz="2400"/>
              <a:t>Neuromorphic circuits, SNN, </a:t>
            </a:r>
            <a:r>
              <a:rPr lang="en-US" sz="2400" err="1"/>
              <a:t>PiM</a:t>
            </a:r>
            <a:endParaRPr lang="en-IN" sz="2400"/>
          </a:p>
        </p:txBody>
      </p:sp>
    </p:spTree>
    <p:extLst>
      <p:ext uri="{BB962C8B-B14F-4D97-AF65-F5344CB8AC3E}">
        <p14:creationId xmlns:p14="http://schemas.microsoft.com/office/powerpoint/2010/main" val="109484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A5A8-D0B9-4872-B392-8AFF5668B102}"/>
              </a:ext>
            </a:extLst>
          </p:cNvPr>
          <p:cNvSpPr>
            <a:spLocks noGrp="1"/>
          </p:cNvSpPr>
          <p:nvPr>
            <p:ph type="title"/>
          </p:nvPr>
        </p:nvSpPr>
        <p:spPr>
          <a:xfrm>
            <a:off x="272729" y="43967"/>
            <a:ext cx="6594189" cy="1625210"/>
          </a:xfrm>
        </p:spPr>
        <p:txBody>
          <a:bodyPr vert="horz" lIns="91440" tIns="45720" rIns="91440" bIns="45720" rtlCol="0" anchor="ctr">
            <a:normAutofit/>
          </a:bodyPr>
          <a:lstStyle/>
          <a:p>
            <a:r>
              <a:rPr lang="en-US" b="1" kern="1200">
                <a:latin typeface="+mj-lt"/>
                <a:ea typeface="+mj-ea"/>
                <a:cs typeface="+mj-cs"/>
              </a:rPr>
              <a:t>What is </a:t>
            </a:r>
            <a:r>
              <a:rPr lang="en-US" b="1"/>
              <a:t>memristor</a:t>
            </a:r>
            <a:r>
              <a:rPr lang="en-US" b="1" kern="1200">
                <a:latin typeface="+mj-lt"/>
                <a:ea typeface="+mj-ea"/>
                <a:cs typeface="+mj-cs"/>
              </a:rPr>
              <a:t> </a:t>
            </a:r>
          </a:p>
        </p:txBody>
      </p:sp>
      <p:sp>
        <p:nvSpPr>
          <p:cNvPr id="3" name="Content Placeholder 2">
            <a:extLst>
              <a:ext uri="{FF2B5EF4-FFF2-40B4-BE49-F238E27FC236}">
                <a16:creationId xmlns:a16="http://schemas.microsoft.com/office/drawing/2014/main" id="{58B4F434-FA6F-FCA5-EC5D-621A6F0136A1}"/>
              </a:ext>
            </a:extLst>
          </p:cNvPr>
          <p:cNvSpPr>
            <a:spLocks noGrp="1"/>
          </p:cNvSpPr>
          <p:nvPr>
            <p:ph sz="half" idx="1"/>
          </p:nvPr>
        </p:nvSpPr>
        <p:spPr>
          <a:xfrm>
            <a:off x="274849" y="-113216"/>
            <a:ext cx="8713915" cy="4852362"/>
          </a:xfrm>
        </p:spPr>
        <p:txBody>
          <a:bodyPr vert="horz" lIns="91440" tIns="45720" rIns="91440" bIns="45720" rtlCol="0" anchor="ctr">
            <a:normAutofit/>
          </a:bodyPr>
          <a:lstStyle/>
          <a:p>
            <a:pPr algn="just"/>
            <a:r>
              <a:rPr lang="en-US" sz="2000">
                <a:ea typeface="+mn-lt"/>
                <a:cs typeface="+mn-lt"/>
              </a:rPr>
              <a:t>Memristor is a hardware that can perform matrix multiplication with high speed</a:t>
            </a:r>
          </a:p>
          <a:p>
            <a:pPr algn="just"/>
            <a:r>
              <a:rPr lang="en-US" sz="2000">
                <a:ea typeface="+mn-lt"/>
                <a:cs typeface="+mn-lt"/>
              </a:rPr>
              <a:t>By setting the voltage to the value of Ni and having the matrix W, the product of the matrix can be obtained by having the resistance Ri and reading the current</a:t>
            </a:r>
          </a:p>
          <a:p>
            <a:pPr algn="just"/>
            <a:r>
              <a:rPr lang="en-US" sz="2000">
                <a:ea typeface="+mn-lt"/>
                <a:cs typeface="+mn-lt"/>
              </a:rPr>
              <a:t>Matrix multiplication is calculated in parallel =&gt; efficiency increase</a:t>
            </a:r>
            <a:endParaRPr lang="en-US"/>
          </a:p>
        </p:txBody>
      </p:sp>
      <p:pic>
        <p:nvPicPr>
          <p:cNvPr id="8" name="Picture 8" descr="Diagram&#10;&#10;Description automatically generated">
            <a:extLst>
              <a:ext uri="{FF2B5EF4-FFF2-40B4-BE49-F238E27FC236}">
                <a16:creationId xmlns:a16="http://schemas.microsoft.com/office/drawing/2014/main" id="{6CE1E9C1-23AA-4EB5-6ED8-3224737DA994}"/>
              </a:ext>
            </a:extLst>
          </p:cNvPr>
          <p:cNvPicPr>
            <a:picLocks noGrp="1" noChangeAspect="1"/>
          </p:cNvPicPr>
          <p:nvPr>
            <p:ph sz="half" idx="2"/>
          </p:nvPr>
        </p:nvPicPr>
        <p:blipFill>
          <a:blip r:embed="rId2"/>
          <a:stretch>
            <a:fillRect/>
          </a:stretch>
        </p:blipFill>
        <p:spPr>
          <a:xfrm>
            <a:off x="3566219" y="3289612"/>
            <a:ext cx="5414499" cy="3158356"/>
          </a:xfrm>
          <a:prstGeom prst="rect">
            <a:avLst/>
          </a:prstGeom>
        </p:spPr>
      </p:pic>
      <p:sp>
        <p:nvSpPr>
          <p:cNvPr id="5" name="Date Placeholder 4">
            <a:extLst>
              <a:ext uri="{FF2B5EF4-FFF2-40B4-BE49-F238E27FC236}">
                <a16:creationId xmlns:a16="http://schemas.microsoft.com/office/drawing/2014/main" id="{B3731452-FF58-7592-815C-D9350FBCF717}"/>
              </a:ext>
            </a:extLst>
          </p:cNvPr>
          <p:cNvSpPr>
            <a:spLocks noGrp="1"/>
          </p:cNvSpPr>
          <p:nvPr>
            <p:ph type="dt" sz="half" idx="10"/>
          </p:nvPr>
        </p:nvSpPr>
        <p:spPr>
          <a:xfrm>
            <a:off x="8029319" y="6542135"/>
            <a:ext cx="2154143" cy="274320"/>
          </a:xfrm>
        </p:spPr>
        <p:txBody>
          <a:bodyPr vert="horz" lIns="91440" tIns="45720" rIns="91440" bIns="45720" rtlCol="0" anchor="ctr">
            <a:normAutofit/>
          </a:bodyPr>
          <a:lstStyle/>
          <a:p>
            <a:pPr>
              <a:spcAft>
                <a:spcPts val="600"/>
              </a:spcAft>
            </a:pPr>
            <a:fld id="{D1759C88-0EFC-4FA7-8309-E3504D0DE7CE}" type="datetime1">
              <a:rPr lang="en-US" sz="1050">
                <a:solidFill>
                  <a:schemeClr val="tx1">
                    <a:lumMod val="50000"/>
                    <a:lumOff val="50000"/>
                  </a:schemeClr>
                </a:solidFill>
              </a:rPr>
              <a:pPr>
                <a:spcAft>
                  <a:spcPts val="600"/>
                </a:spcAft>
              </a:pPr>
              <a:t>11/30/2022</a:t>
            </a:fld>
            <a:endParaRPr lang="en-US" sz="1050">
              <a:solidFill>
                <a:schemeClr val="tx1">
                  <a:lumMod val="50000"/>
                  <a:lumOff val="50000"/>
                </a:schemeClr>
              </a:solidFill>
            </a:endParaRPr>
          </a:p>
        </p:txBody>
      </p:sp>
      <p:sp>
        <p:nvSpPr>
          <p:cNvPr id="6" name="Footer Placeholder 5">
            <a:extLst>
              <a:ext uri="{FF2B5EF4-FFF2-40B4-BE49-F238E27FC236}">
                <a16:creationId xmlns:a16="http://schemas.microsoft.com/office/drawing/2014/main" id="{82D1989D-EE91-FA98-76E1-C0451AADCF2C}"/>
              </a:ext>
            </a:extLst>
          </p:cNvPr>
          <p:cNvSpPr>
            <a:spLocks noGrp="1"/>
          </p:cNvSpPr>
          <p:nvPr>
            <p:ph type="ftr" sz="quarter" idx="11"/>
          </p:nvPr>
        </p:nvSpPr>
        <p:spPr>
          <a:xfrm>
            <a:off x="524256" y="6535157"/>
            <a:ext cx="6594189" cy="274320"/>
          </a:xfrm>
        </p:spPr>
        <p:txBody>
          <a:bodyPr vert="horz" lIns="91440" tIns="45720" rIns="91440" bIns="45720" rtlCol="0" anchor="ctr">
            <a:normAutofit/>
          </a:bodyPr>
          <a:lstStyle/>
          <a:p>
            <a:pPr algn="l">
              <a:spcAft>
                <a:spcPts val="600"/>
              </a:spcAft>
            </a:pPr>
            <a:r>
              <a:rPr lang="en-US" sz="1050" kern="1200">
                <a:solidFill>
                  <a:schemeClr val="tx1">
                    <a:lumMod val="50000"/>
                    <a:lumOff val="50000"/>
                  </a:schemeClr>
                </a:solidFill>
                <a:latin typeface="+mn-lt"/>
                <a:ea typeface="+mn-ea"/>
                <a:cs typeface="+mn-cs"/>
              </a:rPr>
              <a:t>CS-6354</a:t>
            </a:r>
          </a:p>
        </p:txBody>
      </p:sp>
      <p:sp>
        <p:nvSpPr>
          <p:cNvPr id="7" name="Slide Number Placeholder 6">
            <a:extLst>
              <a:ext uri="{FF2B5EF4-FFF2-40B4-BE49-F238E27FC236}">
                <a16:creationId xmlns:a16="http://schemas.microsoft.com/office/drawing/2014/main" id="{2A0D298C-D137-5700-CA45-C3F19FFD1670}"/>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spcAft>
                <a:spcPts val="600"/>
              </a:spcAft>
            </a:pPr>
            <a:fld id="{E850D903-3B9A-4AE2-8097-5C107B02E311}" type="slidenum">
              <a:rPr lang="en-US" sz="1050">
                <a:solidFill>
                  <a:schemeClr val="tx1">
                    <a:lumMod val="50000"/>
                    <a:lumOff val="50000"/>
                  </a:schemeClr>
                </a:solidFill>
              </a:rPr>
              <a:pPr>
                <a:spcAft>
                  <a:spcPts val="600"/>
                </a:spcAft>
              </a:pPr>
              <a:t>8</a:t>
            </a:fld>
            <a:endParaRPr lang="en-US" sz="1050">
              <a:solidFill>
                <a:schemeClr val="tx1">
                  <a:lumMod val="50000"/>
                  <a:lumOff val="50000"/>
                </a:schemeClr>
              </a:solidFill>
            </a:endParaRPr>
          </a:p>
        </p:txBody>
      </p:sp>
      <p:pic>
        <p:nvPicPr>
          <p:cNvPr id="4" name="Picture 8" descr="A picture containing text&#10;&#10;Description automatically generated">
            <a:extLst>
              <a:ext uri="{FF2B5EF4-FFF2-40B4-BE49-F238E27FC236}">
                <a16:creationId xmlns:a16="http://schemas.microsoft.com/office/drawing/2014/main" id="{84F06AFC-5936-165A-BA3A-5375287D9D83}"/>
              </a:ext>
            </a:extLst>
          </p:cNvPr>
          <p:cNvPicPr>
            <a:picLocks noChangeAspect="1"/>
          </p:cNvPicPr>
          <p:nvPr/>
        </p:nvPicPr>
        <p:blipFill rotWithShape="1">
          <a:blip r:embed="rId3"/>
          <a:srcRect l="60714" t="21084" r="2143" b="16760"/>
          <a:stretch/>
        </p:blipFill>
        <p:spPr>
          <a:xfrm>
            <a:off x="8982636" y="1617081"/>
            <a:ext cx="3136825" cy="3351849"/>
          </a:xfrm>
          <a:prstGeom prst="rect">
            <a:avLst/>
          </a:prstGeom>
        </p:spPr>
      </p:pic>
      <p:sp>
        <p:nvSpPr>
          <p:cNvPr id="13" name="Title 1">
            <a:extLst>
              <a:ext uri="{FF2B5EF4-FFF2-40B4-BE49-F238E27FC236}">
                <a16:creationId xmlns:a16="http://schemas.microsoft.com/office/drawing/2014/main" id="{B396A01F-BE48-CE43-96AF-6D4C445F1959}"/>
              </a:ext>
            </a:extLst>
          </p:cNvPr>
          <p:cNvSpPr txBox="1">
            <a:spLocks/>
          </p:cNvSpPr>
          <p:nvPr/>
        </p:nvSpPr>
        <p:spPr>
          <a:xfrm>
            <a:off x="268247" y="3670190"/>
            <a:ext cx="4106483"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FF0000"/>
                </a:solidFill>
              </a:rPr>
              <a:t>High Power Consumption</a:t>
            </a:r>
            <a:endParaRPr lang="en-US" sz="2800">
              <a:solidFill>
                <a:srgbClr val="FF0000"/>
              </a:solidFill>
              <a:cs typeface="Calibri Light"/>
            </a:endParaRPr>
          </a:p>
        </p:txBody>
      </p:sp>
    </p:spTree>
    <p:extLst>
      <p:ext uri="{BB962C8B-B14F-4D97-AF65-F5344CB8AC3E}">
        <p14:creationId xmlns:p14="http://schemas.microsoft.com/office/powerpoint/2010/main" val="27474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BA9D-1EC2-8B8E-44FD-BD9982958732}"/>
              </a:ext>
            </a:extLst>
          </p:cNvPr>
          <p:cNvSpPr>
            <a:spLocks noGrp="1"/>
          </p:cNvSpPr>
          <p:nvPr>
            <p:ph type="title"/>
          </p:nvPr>
        </p:nvSpPr>
        <p:spPr/>
        <p:txBody>
          <a:bodyPr/>
          <a:lstStyle/>
          <a:p>
            <a:r>
              <a:rPr lang="en-US">
                <a:cs typeface="Calibri Light"/>
              </a:rPr>
              <a:t>How to Improve memristor Power </a:t>
            </a:r>
            <a:endParaRPr lang="en-US"/>
          </a:p>
        </p:txBody>
      </p:sp>
      <p:sp>
        <p:nvSpPr>
          <p:cNvPr id="3" name="Content Placeholder 2">
            <a:extLst>
              <a:ext uri="{FF2B5EF4-FFF2-40B4-BE49-F238E27FC236}">
                <a16:creationId xmlns:a16="http://schemas.microsoft.com/office/drawing/2014/main" id="{75163398-E732-4D60-28A8-9650CA5BEF58}"/>
              </a:ext>
            </a:extLst>
          </p:cNvPr>
          <p:cNvSpPr>
            <a:spLocks noGrp="1"/>
          </p:cNvSpPr>
          <p:nvPr>
            <p:ph sz="half" idx="1"/>
          </p:nvPr>
        </p:nvSpPr>
        <p:spPr>
          <a:xfrm>
            <a:off x="625288" y="1713566"/>
            <a:ext cx="5327276" cy="4351338"/>
          </a:xfrm>
        </p:spPr>
        <p:txBody>
          <a:bodyPr vert="horz" lIns="91440" tIns="45720" rIns="91440" bIns="45720" rtlCol="0" anchor="t">
            <a:normAutofit/>
          </a:bodyPr>
          <a:lstStyle/>
          <a:p>
            <a:r>
              <a:rPr lang="en-US">
                <a:cs typeface="Calibri"/>
              </a:rPr>
              <a:t>Quantization</a:t>
            </a:r>
            <a:endParaRPr lang="en-US" err="1">
              <a:cs typeface="Calibri"/>
            </a:endParaRPr>
          </a:p>
          <a:p>
            <a:pPr marL="0" indent="0">
              <a:buNone/>
            </a:pPr>
            <a:r>
              <a:rPr lang="en-US">
                <a:cs typeface="Calibri"/>
              </a:rPr>
              <a:t>=&gt; To reduce data bits and fractions</a:t>
            </a:r>
          </a:p>
        </p:txBody>
      </p:sp>
      <p:sp>
        <p:nvSpPr>
          <p:cNvPr id="4" name="Content Placeholder 3">
            <a:extLst>
              <a:ext uri="{FF2B5EF4-FFF2-40B4-BE49-F238E27FC236}">
                <a16:creationId xmlns:a16="http://schemas.microsoft.com/office/drawing/2014/main" id="{B719D396-4AB3-8FF3-C0A6-626F5AFDC430}"/>
              </a:ext>
            </a:extLst>
          </p:cNvPr>
          <p:cNvSpPr>
            <a:spLocks noGrp="1"/>
          </p:cNvSpPr>
          <p:nvPr>
            <p:ph sz="half" idx="2"/>
          </p:nvPr>
        </p:nvSpPr>
        <p:spPr>
          <a:xfrm>
            <a:off x="6385112" y="1691154"/>
            <a:ext cx="5450541" cy="4362543"/>
          </a:xfrm>
        </p:spPr>
        <p:txBody>
          <a:bodyPr vert="horz" lIns="91440" tIns="45720" rIns="91440" bIns="45720" rtlCol="0" anchor="t">
            <a:normAutofit/>
          </a:bodyPr>
          <a:lstStyle/>
          <a:p>
            <a:r>
              <a:rPr lang="en-US">
                <a:cs typeface="Calibri"/>
              </a:rPr>
              <a:t>Pruning</a:t>
            </a:r>
          </a:p>
          <a:p>
            <a:pPr marL="0" indent="0">
              <a:buNone/>
            </a:pPr>
            <a:r>
              <a:rPr lang="en-US">
                <a:cs typeface="Calibri"/>
              </a:rPr>
              <a:t>=&gt; To reduce number of weights in learning</a:t>
            </a:r>
          </a:p>
        </p:txBody>
      </p:sp>
      <p:sp>
        <p:nvSpPr>
          <p:cNvPr id="6" name="Title 1">
            <a:extLst>
              <a:ext uri="{FF2B5EF4-FFF2-40B4-BE49-F238E27FC236}">
                <a16:creationId xmlns:a16="http://schemas.microsoft.com/office/drawing/2014/main" id="{A71DACE4-0FAC-A1D2-387C-A87742AE9875}"/>
              </a:ext>
            </a:extLst>
          </p:cNvPr>
          <p:cNvSpPr txBox="1">
            <a:spLocks/>
          </p:cNvSpPr>
          <p:nvPr/>
        </p:nvSpPr>
        <p:spPr>
          <a:xfrm>
            <a:off x="2469082" y="2430821"/>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FF0000"/>
                </a:solidFill>
              </a:rPr>
              <a:t>Data loss</a:t>
            </a:r>
            <a:endParaRPr lang="en-US" sz="2800">
              <a:solidFill>
                <a:srgbClr val="FF0000"/>
              </a:solidFill>
              <a:cs typeface="Calibri Light"/>
            </a:endParaRPr>
          </a:p>
        </p:txBody>
      </p:sp>
      <p:sp>
        <p:nvSpPr>
          <p:cNvPr id="7" name="Title 1">
            <a:extLst>
              <a:ext uri="{FF2B5EF4-FFF2-40B4-BE49-F238E27FC236}">
                <a16:creationId xmlns:a16="http://schemas.microsoft.com/office/drawing/2014/main" id="{85E11519-18D7-2B75-15D5-B02CEC4132B4}"/>
              </a:ext>
            </a:extLst>
          </p:cNvPr>
          <p:cNvSpPr txBox="1">
            <a:spLocks/>
          </p:cNvSpPr>
          <p:nvPr/>
        </p:nvSpPr>
        <p:spPr>
          <a:xfrm>
            <a:off x="8486640" y="2374791"/>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FF0000"/>
                </a:solidFill>
              </a:rPr>
              <a:t>Accuracy</a:t>
            </a:r>
            <a:endParaRPr lang="en-US"/>
          </a:p>
        </p:txBody>
      </p:sp>
      <p:sp>
        <p:nvSpPr>
          <p:cNvPr id="8" name="TextBox 7">
            <a:extLst>
              <a:ext uri="{FF2B5EF4-FFF2-40B4-BE49-F238E27FC236}">
                <a16:creationId xmlns:a16="http://schemas.microsoft.com/office/drawing/2014/main" id="{28405EBE-1DC4-06C8-277C-A0E57E8E4E02}"/>
              </a:ext>
            </a:extLst>
          </p:cNvPr>
          <p:cNvSpPr txBox="1"/>
          <p:nvPr/>
        </p:nvSpPr>
        <p:spPr>
          <a:xfrm>
            <a:off x="835959" y="3861548"/>
            <a:ext cx="724796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Solve This Problem Using ADMM</a:t>
            </a:r>
          </a:p>
          <a:p>
            <a:endParaRPr lang="en-US" sz="2400">
              <a:cs typeface="Calibri"/>
            </a:endParaRPr>
          </a:p>
          <a:p>
            <a:r>
              <a:rPr lang="en-US" sz="2400">
                <a:cs typeface="Calibri"/>
              </a:rPr>
              <a:t>min F( {</a:t>
            </a:r>
            <a:r>
              <a:rPr lang="en-US" sz="2400" err="1">
                <a:cs typeface="Calibri"/>
              </a:rPr>
              <a:t>w</a:t>
            </a:r>
            <a:r>
              <a:rPr lang="en-US" sz="2400" baseline="-25000" err="1">
                <a:cs typeface="Calibri"/>
              </a:rPr>
              <a:t>i</a:t>
            </a:r>
            <a:r>
              <a:rPr lang="en-US" sz="2400">
                <a:cs typeface="Calibri"/>
              </a:rPr>
              <a:t>}</a:t>
            </a:r>
            <a:r>
              <a:rPr lang="en-US" sz="2400" baseline="30000">
                <a:cs typeface="Calibri"/>
              </a:rPr>
              <a:t>N</a:t>
            </a:r>
            <a:r>
              <a:rPr lang="en-US" sz="2400" baseline="-25000">
                <a:cs typeface="Calibri"/>
              </a:rPr>
              <a:t>i=1</a:t>
            </a:r>
            <a:r>
              <a:rPr lang="en-US" sz="2400">
                <a:cs typeface="Calibri"/>
              </a:rPr>
              <a:t> , {b</a:t>
            </a:r>
            <a:r>
              <a:rPr lang="en-US" sz="2400" baseline="-25000">
                <a:cs typeface="Calibri"/>
              </a:rPr>
              <a:t>i</a:t>
            </a:r>
            <a:r>
              <a:rPr lang="en-US" sz="2400">
                <a:cs typeface="Calibri"/>
              </a:rPr>
              <a:t>}</a:t>
            </a:r>
            <a:r>
              <a:rPr lang="en-US" sz="2400" baseline="30000">
                <a:cs typeface="Calibri"/>
              </a:rPr>
              <a:t>N</a:t>
            </a:r>
            <a:r>
              <a:rPr lang="en-US" sz="2400" baseline="-25000">
                <a:cs typeface="Calibri"/>
              </a:rPr>
              <a:t>i=1</a:t>
            </a:r>
            <a:r>
              <a:rPr lang="en-US" sz="2400">
                <a:cs typeface="Calibri"/>
              </a:rPr>
              <a:t>) , W</a:t>
            </a:r>
            <a:r>
              <a:rPr lang="en-US" sz="2400" baseline="-25000">
                <a:cs typeface="Calibri"/>
              </a:rPr>
              <a:t>i </a:t>
            </a:r>
            <a:r>
              <a:rPr lang="en-US" sz="2400"/>
              <a:t>ꞓ P</a:t>
            </a:r>
            <a:r>
              <a:rPr lang="en-US" sz="2400" baseline="-25000">
                <a:cs typeface="Calibri"/>
              </a:rPr>
              <a:t>i </a:t>
            </a:r>
            <a:r>
              <a:rPr lang="en-US" sz="2400">
                <a:cs typeface="Calibri"/>
              </a:rPr>
              <a:t>,</a:t>
            </a:r>
            <a:r>
              <a:rPr lang="en-US" sz="2400" baseline="-25000">
                <a:cs typeface="Calibri"/>
              </a:rPr>
              <a:t> </a:t>
            </a:r>
            <a:r>
              <a:rPr lang="en-US" sz="2400">
                <a:cs typeface="Calibri"/>
              </a:rPr>
              <a:t>b</a:t>
            </a:r>
            <a:r>
              <a:rPr lang="en-US" sz="2400" baseline="-25000">
                <a:cs typeface="Calibri"/>
              </a:rPr>
              <a:t>i </a:t>
            </a:r>
            <a:r>
              <a:rPr lang="en-US" sz="2400"/>
              <a:t>ꞓ Q</a:t>
            </a:r>
            <a:r>
              <a:rPr lang="en-US" sz="2400" baseline="-25000">
                <a:cs typeface="Calibri"/>
              </a:rPr>
              <a:t>i</a:t>
            </a:r>
            <a:r>
              <a:rPr lang="en-US" sz="2400">
                <a:cs typeface="Calibri"/>
              </a:rPr>
              <a:t> </a:t>
            </a:r>
          </a:p>
          <a:p>
            <a:r>
              <a:rPr lang="en-US" sz="2400">
                <a:cs typeface="Calibri"/>
              </a:rPr>
              <a:t>{</a:t>
            </a:r>
            <a:r>
              <a:rPr lang="en-US" sz="2400" err="1">
                <a:cs typeface="Calibri"/>
              </a:rPr>
              <a:t>w</a:t>
            </a:r>
            <a:r>
              <a:rPr lang="en-US" sz="2400" baseline="-25000" err="1">
                <a:cs typeface="Calibri"/>
              </a:rPr>
              <a:t>i</a:t>
            </a:r>
            <a:r>
              <a:rPr lang="en-US" sz="2400">
                <a:cs typeface="Calibri"/>
              </a:rPr>
              <a:t>},{</a:t>
            </a:r>
            <a:r>
              <a:rPr lang="en-US" sz="2400" err="1">
                <a:cs typeface="Calibri"/>
              </a:rPr>
              <a:t>w</a:t>
            </a:r>
            <a:r>
              <a:rPr lang="en-US" sz="2400" baseline="-25000" err="1">
                <a:cs typeface="Calibri"/>
              </a:rPr>
              <a:t>i</a:t>
            </a:r>
            <a:r>
              <a:rPr lang="en-US" sz="2400">
                <a:cs typeface="Calibri"/>
              </a:rPr>
              <a:t>} </a:t>
            </a:r>
          </a:p>
          <a:p>
            <a:r>
              <a:rPr lang="en-US" sz="2400">
                <a:cs typeface="Calibri"/>
              </a:rPr>
              <a:t>=&gt; Find the Optimum Conductance State Levels</a:t>
            </a:r>
          </a:p>
          <a:p>
            <a:r>
              <a:rPr lang="en-US" sz="2400">
                <a:cs typeface="Calibri"/>
              </a:rPr>
              <a:t>=&gt; Remove </a:t>
            </a:r>
            <a:r>
              <a:rPr lang="en-US" sz="2400">
                <a:ea typeface="+mn-lt"/>
                <a:cs typeface="+mn-lt"/>
              </a:rPr>
              <a:t>Unnecessary Coefficients </a:t>
            </a:r>
          </a:p>
        </p:txBody>
      </p:sp>
      <p:sp>
        <p:nvSpPr>
          <p:cNvPr id="10" name="Title 1">
            <a:extLst>
              <a:ext uri="{FF2B5EF4-FFF2-40B4-BE49-F238E27FC236}">
                <a16:creationId xmlns:a16="http://schemas.microsoft.com/office/drawing/2014/main" id="{ECC669A9-7283-7286-FA79-5AC8D385B4C9}"/>
              </a:ext>
            </a:extLst>
          </p:cNvPr>
          <p:cNvSpPr txBox="1">
            <a:spLocks/>
          </p:cNvSpPr>
          <p:nvPr/>
        </p:nvSpPr>
        <p:spPr>
          <a:xfrm>
            <a:off x="7596893" y="4208073"/>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A8D08D"/>
                </a:solidFill>
              </a:rPr>
              <a:t>Accuracy</a:t>
            </a:r>
          </a:p>
          <a:p>
            <a:r>
              <a:rPr lang="en-US" sz="2800" b="1">
                <a:solidFill>
                  <a:srgbClr val="A8D08D"/>
                </a:solidFill>
                <a:cs typeface="Calibri Light"/>
              </a:rPr>
              <a:t>Fast and Parallel Computing</a:t>
            </a:r>
          </a:p>
          <a:p>
            <a:r>
              <a:rPr lang="en-US" sz="2800" b="1">
                <a:solidFill>
                  <a:srgbClr val="A8D08D"/>
                </a:solidFill>
                <a:cs typeface="Calibri Light"/>
              </a:rPr>
              <a:t>Power Usage</a:t>
            </a:r>
          </a:p>
        </p:txBody>
      </p:sp>
    </p:spTree>
    <p:extLst>
      <p:ext uri="{BB962C8B-B14F-4D97-AF65-F5344CB8AC3E}">
        <p14:creationId xmlns:p14="http://schemas.microsoft.com/office/powerpoint/2010/main" val="231462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54</Slides>
  <Notes>27</Notes>
  <HiddenSlides>11</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Hardware Specialization for AI/ML</vt:lpstr>
      <vt:lpstr>Outline</vt:lpstr>
      <vt:lpstr>Applications of ML and AI</vt:lpstr>
      <vt:lpstr>Basic CNN example</vt:lpstr>
      <vt:lpstr>Typical computations for AI/ML</vt:lpstr>
      <vt:lpstr>Need for HW specialization</vt:lpstr>
      <vt:lpstr>Memory wall</vt:lpstr>
      <vt:lpstr>What is memristor </vt:lpstr>
      <vt:lpstr>How to Improve memristor Power </vt:lpstr>
      <vt:lpstr>Current Accelerator Space</vt:lpstr>
      <vt:lpstr>Data Center AI Accelerators</vt:lpstr>
      <vt:lpstr>Requirements for Data Center AI Acceleration</vt:lpstr>
      <vt:lpstr>Train? Infer?</vt:lpstr>
      <vt:lpstr>Some Common Strategies</vt:lpstr>
      <vt:lpstr>Hardware and Software for AI/ML?  </vt:lpstr>
      <vt:lpstr>DaDianNao - ASIC Accelerator</vt:lpstr>
      <vt:lpstr>Google TPU v1 and v4i - ASIC Inference accelerators</vt:lpstr>
      <vt:lpstr>Google TPU v2 and v3: ASIC Training Accelerators</vt:lpstr>
      <vt:lpstr>AI Accelerator on IBM Telum - ASIC</vt:lpstr>
      <vt:lpstr>Tesla Dojo: CPU with AI capabilities - ASIC</vt:lpstr>
      <vt:lpstr>Project Brainwaves - FPGA Inference Accelerator</vt:lpstr>
      <vt:lpstr>Mipsology with Xilinx FPGAs - FPGA Inference Accelerator</vt:lpstr>
      <vt:lpstr>Mozart: Reuse Exposed DataFlow - CGRA</vt:lpstr>
      <vt:lpstr>SambaNova: Reconfigurable Dataflow - CGRA</vt:lpstr>
      <vt:lpstr>Samsung Aquabolt-XL - HBM2 with PIM</vt:lpstr>
      <vt:lpstr>GPU - Graphics Processing Unit</vt:lpstr>
      <vt:lpstr>Cerebras Systems: Wafer Scale Engine 2</vt:lpstr>
      <vt:lpstr>Observations</vt:lpstr>
      <vt:lpstr>AI/ML accelerators for edge computing</vt:lpstr>
      <vt:lpstr>Key Metrics for edge/embedded AI/ML accelerators</vt:lpstr>
      <vt:lpstr>Eyeriss</vt:lpstr>
      <vt:lpstr>PowerPoint Presentation</vt:lpstr>
      <vt:lpstr>Minerva</vt:lpstr>
      <vt:lpstr>AI-RISC processor</vt:lpstr>
      <vt:lpstr>AI-RISC Processor (contd.)</vt:lpstr>
      <vt:lpstr>Federated Learning in Edge</vt:lpstr>
      <vt:lpstr>Observation</vt:lpstr>
      <vt:lpstr>Major dilemmas</vt:lpstr>
      <vt:lpstr>Design Space Exploration</vt:lpstr>
      <vt:lpstr>Past and Present</vt:lpstr>
      <vt:lpstr>Future</vt:lpstr>
      <vt:lpstr>Questions?</vt:lpstr>
      <vt:lpstr>Thank you!</vt:lpstr>
      <vt:lpstr>Difference between edge and cloud</vt:lpstr>
      <vt:lpstr>Categorizing the accelerators</vt:lpstr>
      <vt:lpstr>PowerPoint Presentation</vt:lpstr>
      <vt:lpstr>PowerPoint Presentation</vt:lpstr>
      <vt:lpstr>Observation</vt:lpstr>
      <vt:lpstr>Need for AI/ML specialized processing</vt:lpstr>
      <vt:lpstr>PowerPoint Presentation</vt:lpstr>
      <vt:lpstr>Types of Accelerators</vt:lpstr>
      <vt:lpstr>Power optimization in memristor</vt:lpstr>
      <vt:lpstr>PowerPoint Presentation</vt:lpstr>
      <vt:lpstr>Data Center AI Accelerators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Khyati</dc:creator>
  <cp:revision>2</cp:revision>
  <dcterms:created xsi:type="dcterms:W3CDTF">2022-11-21T20:17:47Z</dcterms:created>
  <dcterms:modified xsi:type="dcterms:W3CDTF">2022-11-30T20:22:38Z</dcterms:modified>
</cp:coreProperties>
</file>